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6858000" cx="12192000"/>
  <p:notesSz cx="6858000" cy="12192000"/>
  <p:embeddedFontLst>
    <p:embeddedFont>
      <p:font typeface="Inter"/>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5" roundtripDataSignature="AMtx7mj0WQiOmmYriStdmkzXkSoS8bMri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Inter-bold.fntdata"/><Relationship Id="rId21" Type="http://schemas.openxmlformats.org/officeDocument/2006/relationships/font" Target="fonts/Inter-regular.fntdata"/><Relationship Id="rId24" Type="http://schemas.openxmlformats.org/officeDocument/2006/relationships/font" Target="fonts/Inter-boldItalic.fntdata"/><Relationship Id="rId23" Type="http://schemas.openxmlformats.org/officeDocument/2006/relationships/font" Target="fonts/Inter-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5"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1pPr>
            <a:lvl2pPr lvl="1" marR="0" rtl="0" algn="l">
              <a:spcBef>
                <a:spcPts val="0"/>
              </a:spcBef>
              <a:spcAft>
                <a:spcPts val="0"/>
              </a:spcAft>
              <a:buSzPts val="1400"/>
              <a:buNone/>
              <a:defRPr b="0" i="0" sz="1800" u="none" cap="none" strike="noStrike">
                <a:solidFill>
                  <a:schemeClr val="dk1"/>
                </a:solidFill>
                <a:latin typeface="Inter"/>
                <a:ea typeface="Inter"/>
                <a:cs typeface="Inter"/>
                <a:sym typeface="Inter"/>
              </a:defRPr>
            </a:lvl2pPr>
            <a:lvl3pPr lvl="2" marR="0" rtl="0" algn="l">
              <a:spcBef>
                <a:spcPts val="0"/>
              </a:spcBef>
              <a:spcAft>
                <a:spcPts val="0"/>
              </a:spcAft>
              <a:buSzPts val="1400"/>
              <a:buNone/>
              <a:defRPr b="0" i="0" sz="1800" u="none" cap="none" strike="noStrike">
                <a:solidFill>
                  <a:schemeClr val="dk1"/>
                </a:solidFill>
                <a:latin typeface="Inter"/>
                <a:ea typeface="Inter"/>
                <a:cs typeface="Inter"/>
                <a:sym typeface="Inter"/>
              </a:defRPr>
            </a:lvl3pPr>
            <a:lvl4pPr lvl="3" marR="0" rtl="0" algn="l">
              <a:spcBef>
                <a:spcPts val="0"/>
              </a:spcBef>
              <a:spcAft>
                <a:spcPts val="0"/>
              </a:spcAft>
              <a:buSzPts val="1400"/>
              <a:buNone/>
              <a:defRPr b="0" i="0" sz="1800" u="none" cap="none" strike="noStrike">
                <a:solidFill>
                  <a:schemeClr val="dk1"/>
                </a:solidFill>
                <a:latin typeface="Inter"/>
                <a:ea typeface="Inter"/>
                <a:cs typeface="Inter"/>
                <a:sym typeface="Inter"/>
              </a:defRPr>
            </a:lvl4pPr>
            <a:lvl5pPr lvl="4" marR="0" rtl="0" algn="l">
              <a:spcBef>
                <a:spcPts val="0"/>
              </a:spcBef>
              <a:spcAft>
                <a:spcPts val="0"/>
              </a:spcAft>
              <a:buSzPts val="1400"/>
              <a:buNone/>
              <a:defRPr b="0" i="0" sz="1800" u="none" cap="none" strike="noStrike">
                <a:solidFill>
                  <a:schemeClr val="dk1"/>
                </a:solidFill>
                <a:latin typeface="Inter"/>
                <a:ea typeface="Inter"/>
                <a:cs typeface="Inter"/>
                <a:sym typeface="Inter"/>
              </a:defRPr>
            </a:lvl5pPr>
            <a:lvl6pPr lvl="5" marR="0" rtl="0" algn="l">
              <a:spcBef>
                <a:spcPts val="0"/>
              </a:spcBef>
              <a:spcAft>
                <a:spcPts val="0"/>
              </a:spcAft>
              <a:buSzPts val="1400"/>
              <a:buNone/>
              <a:defRPr b="0" i="0" sz="1800" u="none" cap="none" strike="noStrike">
                <a:solidFill>
                  <a:schemeClr val="dk1"/>
                </a:solidFill>
                <a:latin typeface="Inter"/>
                <a:ea typeface="Inter"/>
                <a:cs typeface="Inter"/>
                <a:sym typeface="Inter"/>
              </a:defRPr>
            </a:lvl6pPr>
            <a:lvl7pPr lvl="6" marR="0" rtl="0" algn="l">
              <a:spcBef>
                <a:spcPts val="0"/>
              </a:spcBef>
              <a:spcAft>
                <a:spcPts val="0"/>
              </a:spcAft>
              <a:buSzPts val="1400"/>
              <a:buNone/>
              <a:defRPr b="0" i="0" sz="1800" u="none" cap="none" strike="noStrike">
                <a:solidFill>
                  <a:schemeClr val="dk1"/>
                </a:solidFill>
                <a:latin typeface="Inter"/>
                <a:ea typeface="Inter"/>
                <a:cs typeface="Inter"/>
                <a:sym typeface="Inter"/>
              </a:defRPr>
            </a:lvl7pPr>
            <a:lvl8pPr lvl="7" marR="0" rtl="0" algn="l">
              <a:spcBef>
                <a:spcPts val="0"/>
              </a:spcBef>
              <a:spcAft>
                <a:spcPts val="0"/>
              </a:spcAft>
              <a:buSzPts val="1400"/>
              <a:buNone/>
              <a:defRPr b="0" i="0" sz="1800" u="none" cap="none" strike="noStrike">
                <a:solidFill>
                  <a:schemeClr val="dk1"/>
                </a:solidFill>
                <a:latin typeface="Inter"/>
                <a:ea typeface="Inter"/>
                <a:cs typeface="Inter"/>
                <a:sym typeface="Inter"/>
              </a:defRPr>
            </a:lvl8pPr>
            <a:lvl9pPr lvl="8" marR="0" rtl="0" algn="l">
              <a:spcBef>
                <a:spcPts val="0"/>
              </a:spcBef>
              <a:spcAft>
                <a:spcPts val="0"/>
              </a:spcAft>
              <a:buSzPts val="1400"/>
              <a:buNone/>
              <a:defRPr b="0" i="0" sz="1800" u="none" cap="none" strike="noStrike">
                <a:solidFill>
                  <a:schemeClr val="dk1"/>
                </a:solidFill>
                <a:latin typeface="Inter"/>
                <a:ea typeface="Inter"/>
                <a:cs typeface="Inter"/>
                <a:sym typeface="Inter"/>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Inter"/>
                <a:ea typeface="Inter"/>
                <a:cs typeface="Inter"/>
                <a:sym typeface="Inter"/>
              </a:defRPr>
            </a:lvl1pPr>
            <a:lvl2pPr lvl="1" marR="0" rtl="0" algn="l">
              <a:spcBef>
                <a:spcPts val="0"/>
              </a:spcBef>
              <a:spcAft>
                <a:spcPts val="0"/>
              </a:spcAft>
              <a:buSzPts val="1400"/>
              <a:buNone/>
              <a:defRPr b="0" i="0" sz="1800" u="none" cap="none" strike="noStrike">
                <a:solidFill>
                  <a:schemeClr val="dk1"/>
                </a:solidFill>
                <a:latin typeface="Inter"/>
                <a:ea typeface="Inter"/>
                <a:cs typeface="Inter"/>
                <a:sym typeface="Inter"/>
              </a:defRPr>
            </a:lvl2pPr>
            <a:lvl3pPr lvl="2" marR="0" rtl="0" algn="l">
              <a:spcBef>
                <a:spcPts val="0"/>
              </a:spcBef>
              <a:spcAft>
                <a:spcPts val="0"/>
              </a:spcAft>
              <a:buSzPts val="1400"/>
              <a:buNone/>
              <a:defRPr b="0" i="0" sz="1800" u="none" cap="none" strike="noStrike">
                <a:solidFill>
                  <a:schemeClr val="dk1"/>
                </a:solidFill>
                <a:latin typeface="Inter"/>
                <a:ea typeface="Inter"/>
                <a:cs typeface="Inter"/>
                <a:sym typeface="Inter"/>
              </a:defRPr>
            </a:lvl3pPr>
            <a:lvl4pPr lvl="3" marR="0" rtl="0" algn="l">
              <a:spcBef>
                <a:spcPts val="0"/>
              </a:spcBef>
              <a:spcAft>
                <a:spcPts val="0"/>
              </a:spcAft>
              <a:buSzPts val="1400"/>
              <a:buNone/>
              <a:defRPr b="0" i="0" sz="1800" u="none" cap="none" strike="noStrike">
                <a:solidFill>
                  <a:schemeClr val="dk1"/>
                </a:solidFill>
                <a:latin typeface="Inter"/>
                <a:ea typeface="Inter"/>
                <a:cs typeface="Inter"/>
                <a:sym typeface="Inter"/>
              </a:defRPr>
            </a:lvl4pPr>
            <a:lvl5pPr lvl="4" marR="0" rtl="0" algn="l">
              <a:spcBef>
                <a:spcPts val="0"/>
              </a:spcBef>
              <a:spcAft>
                <a:spcPts val="0"/>
              </a:spcAft>
              <a:buSzPts val="1400"/>
              <a:buNone/>
              <a:defRPr b="0" i="0" sz="1800" u="none" cap="none" strike="noStrike">
                <a:solidFill>
                  <a:schemeClr val="dk1"/>
                </a:solidFill>
                <a:latin typeface="Inter"/>
                <a:ea typeface="Inter"/>
                <a:cs typeface="Inter"/>
                <a:sym typeface="Inter"/>
              </a:defRPr>
            </a:lvl5pPr>
            <a:lvl6pPr lvl="5" marR="0" rtl="0" algn="l">
              <a:spcBef>
                <a:spcPts val="0"/>
              </a:spcBef>
              <a:spcAft>
                <a:spcPts val="0"/>
              </a:spcAft>
              <a:buSzPts val="1400"/>
              <a:buNone/>
              <a:defRPr b="0" i="0" sz="1800" u="none" cap="none" strike="noStrike">
                <a:solidFill>
                  <a:schemeClr val="dk1"/>
                </a:solidFill>
                <a:latin typeface="Inter"/>
                <a:ea typeface="Inter"/>
                <a:cs typeface="Inter"/>
                <a:sym typeface="Inter"/>
              </a:defRPr>
            </a:lvl6pPr>
            <a:lvl7pPr lvl="6" marR="0" rtl="0" algn="l">
              <a:spcBef>
                <a:spcPts val="0"/>
              </a:spcBef>
              <a:spcAft>
                <a:spcPts val="0"/>
              </a:spcAft>
              <a:buSzPts val="1400"/>
              <a:buNone/>
              <a:defRPr b="0" i="0" sz="1800" u="none" cap="none" strike="noStrike">
                <a:solidFill>
                  <a:schemeClr val="dk1"/>
                </a:solidFill>
                <a:latin typeface="Inter"/>
                <a:ea typeface="Inter"/>
                <a:cs typeface="Inter"/>
                <a:sym typeface="Inter"/>
              </a:defRPr>
            </a:lvl7pPr>
            <a:lvl8pPr lvl="7" marR="0" rtl="0" algn="l">
              <a:spcBef>
                <a:spcPts val="0"/>
              </a:spcBef>
              <a:spcAft>
                <a:spcPts val="0"/>
              </a:spcAft>
              <a:buSzPts val="1400"/>
              <a:buNone/>
              <a:defRPr b="0" i="0" sz="1800" u="none" cap="none" strike="noStrike">
                <a:solidFill>
                  <a:schemeClr val="dk1"/>
                </a:solidFill>
                <a:latin typeface="Inter"/>
                <a:ea typeface="Inter"/>
                <a:cs typeface="Inter"/>
                <a:sym typeface="Inter"/>
              </a:defRPr>
            </a:lvl8pPr>
            <a:lvl9pPr lvl="8" marR="0" rtl="0" algn="l">
              <a:spcBef>
                <a:spcPts val="0"/>
              </a:spcBef>
              <a:spcAft>
                <a:spcPts val="0"/>
              </a:spcAft>
              <a:buSzPts val="1400"/>
              <a:buNone/>
              <a:defRPr b="0" i="0" sz="1800" u="none" cap="none" strike="noStrike">
                <a:solidFill>
                  <a:schemeClr val="dk1"/>
                </a:solidFill>
                <a:latin typeface="Inter"/>
                <a:ea typeface="Inter"/>
                <a:cs typeface="Inter"/>
                <a:sym typeface="Inter"/>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1pPr>
            <a:lvl2pPr indent="-228600" lvl="1" marL="9144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2pPr>
            <a:lvl3pPr indent="-228600" lvl="2" marL="13716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3pPr>
            <a:lvl4pPr indent="-228600" lvl="3" marL="18288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4pPr>
            <a:lvl5pPr indent="-228600" lvl="4" marL="22860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5pPr>
            <a:lvl6pPr indent="-228600" lvl="5" marL="27432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6pPr>
            <a:lvl7pPr indent="-228600" lvl="6" marL="32004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7pPr>
            <a:lvl8pPr indent="-228600" lvl="7" marL="36576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8pPr>
            <a:lvl9pPr indent="-228600" lvl="8" marL="41148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1pPr>
            <a:lvl2pPr lvl="1" marR="0" rtl="0" algn="l">
              <a:spcBef>
                <a:spcPts val="0"/>
              </a:spcBef>
              <a:spcAft>
                <a:spcPts val="0"/>
              </a:spcAft>
              <a:buSzPts val="1400"/>
              <a:buNone/>
              <a:defRPr b="0" i="0" sz="1800" u="none" cap="none" strike="noStrike">
                <a:solidFill>
                  <a:schemeClr val="dk1"/>
                </a:solidFill>
                <a:latin typeface="Inter"/>
                <a:ea typeface="Inter"/>
                <a:cs typeface="Inter"/>
                <a:sym typeface="Inter"/>
              </a:defRPr>
            </a:lvl2pPr>
            <a:lvl3pPr lvl="2" marR="0" rtl="0" algn="l">
              <a:spcBef>
                <a:spcPts val="0"/>
              </a:spcBef>
              <a:spcAft>
                <a:spcPts val="0"/>
              </a:spcAft>
              <a:buSzPts val="1400"/>
              <a:buNone/>
              <a:defRPr b="0" i="0" sz="1800" u="none" cap="none" strike="noStrike">
                <a:solidFill>
                  <a:schemeClr val="dk1"/>
                </a:solidFill>
                <a:latin typeface="Inter"/>
                <a:ea typeface="Inter"/>
                <a:cs typeface="Inter"/>
                <a:sym typeface="Inter"/>
              </a:defRPr>
            </a:lvl3pPr>
            <a:lvl4pPr lvl="3" marR="0" rtl="0" algn="l">
              <a:spcBef>
                <a:spcPts val="0"/>
              </a:spcBef>
              <a:spcAft>
                <a:spcPts val="0"/>
              </a:spcAft>
              <a:buSzPts val="1400"/>
              <a:buNone/>
              <a:defRPr b="0" i="0" sz="1800" u="none" cap="none" strike="noStrike">
                <a:solidFill>
                  <a:schemeClr val="dk1"/>
                </a:solidFill>
                <a:latin typeface="Inter"/>
                <a:ea typeface="Inter"/>
                <a:cs typeface="Inter"/>
                <a:sym typeface="Inter"/>
              </a:defRPr>
            </a:lvl4pPr>
            <a:lvl5pPr lvl="4" marR="0" rtl="0" algn="l">
              <a:spcBef>
                <a:spcPts val="0"/>
              </a:spcBef>
              <a:spcAft>
                <a:spcPts val="0"/>
              </a:spcAft>
              <a:buSzPts val="1400"/>
              <a:buNone/>
              <a:defRPr b="0" i="0" sz="1800" u="none" cap="none" strike="noStrike">
                <a:solidFill>
                  <a:schemeClr val="dk1"/>
                </a:solidFill>
                <a:latin typeface="Inter"/>
                <a:ea typeface="Inter"/>
                <a:cs typeface="Inter"/>
                <a:sym typeface="Inter"/>
              </a:defRPr>
            </a:lvl5pPr>
            <a:lvl6pPr lvl="5" marR="0" rtl="0" algn="l">
              <a:spcBef>
                <a:spcPts val="0"/>
              </a:spcBef>
              <a:spcAft>
                <a:spcPts val="0"/>
              </a:spcAft>
              <a:buSzPts val="1400"/>
              <a:buNone/>
              <a:defRPr b="0" i="0" sz="1800" u="none" cap="none" strike="noStrike">
                <a:solidFill>
                  <a:schemeClr val="dk1"/>
                </a:solidFill>
                <a:latin typeface="Inter"/>
                <a:ea typeface="Inter"/>
                <a:cs typeface="Inter"/>
                <a:sym typeface="Inter"/>
              </a:defRPr>
            </a:lvl6pPr>
            <a:lvl7pPr lvl="6" marR="0" rtl="0" algn="l">
              <a:spcBef>
                <a:spcPts val="0"/>
              </a:spcBef>
              <a:spcAft>
                <a:spcPts val="0"/>
              </a:spcAft>
              <a:buSzPts val="1400"/>
              <a:buNone/>
              <a:defRPr b="0" i="0" sz="1800" u="none" cap="none" strike="noStrike">
                <a:solidFill>
                  <a:schemeClr val="dk1"/>
                </a:solidFill>
                <a:latin typeface="Inter"/>
                <a:ea typeface="Inter"/>
                <a:cs typeface="Inter"/>
                <a:sym typeface="Inter"/>
              </a:defRPr>
            </a:lvl7pPr>
            <a:lvl8pPr lvl="7" marR="0" rtl="0" algn="l">
              <a:spcBef>
                <a:spcPts val="0"/>
              </a:spcBef>
              <a:spcAft>
                <a:spcPts val="0"/>
              </a:spcAft>
              <a:buSzPts val="1400"/>
              <a:buNone/>
              <a:defRPr b="0" i="0" sz="1800" u="none" cap="none" strike="noStrike">
                <a:solidFill>
                  <a:schemeClr val="dk1"/>
                </a:solidFill>
                <a:latin typeface="Inter"/>
                <a:ea typeface="Inter"/>
                <a:cs typeface="Inter"/>
                <a:sym typeface="Inter"/>
              </a:defRPr>
            </a:lvl8pPr>
            <a:lvl9pPr lvl="8" marR="0" rtl="0" algn="l">
              <a:spcBef>
                <a:spcPts val="0"/>
              </a:spcBef>
              <a:spcAft>
                <a:spcPts val="0"/>
              </a:spcAft>
              <a:buSzPts val="1400"/>
              <a:buNone/>
              <a:defRPr b="0" i="0" sz="1800" u="none" cap="none" strike="noStrike">
                <a:solidFill>
                  <a:schemeClr val="dk1"/>
                </a:solidFill>
                <a:latin typeface="Inter"/>
                <a:ea typeface="Inter"/>
                <a:cs typeface="Inter"/>
                <a:sym typeface="Inter"/>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Inter"/>
                <a:ea typeface="Inter"/>
                <a:cs typeface="Inter"/>
                <a:sym typeface="Inter"/>
              </a:rPr>
              <a:t>‹#›</a:t>
            </a:fld>
            <a:endParaRPr b="0" i="0" sz="1200" u="none" cap="none" strike="noStrike">
              <a:solidFill>
                <a:schemeClr val="dk1"/>
              </a:solidFill>
              <a:latin typeface="Inter"/>
              <a:ea typeface="Inter"/>
              <a:cs typeface="Inter"/>
              <a:sym typeface="Inter"/>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1 minute</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Set up the session as a practical review process. Participants will learn how to use AI to surface assumptions, identify barriers, revise language, and improve learning materials.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Welcome to session 3. This session is about review and improvement.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We will focus on assumptions, accessibility, plain language, and useful revision. This is where your design judgment adds the most value.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By the end of this session, you should be able to take an AI-generated draft and ask better follow-up questions so the final content is clearer, more useful, more accessible, and more connected to real performance.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Ask:</a:t>
            </a:r>
            <a:br>
              <a:rPr b="1" lang="en-US" sz="1100">
                <a:latin typeface="Arial"/>
                <a:ea typeface="Arial"/>
                <a:cs typeface="Arial"/>
                <a:sym typeface="Arial"/>
              </a:rPr>
            </a:br>
            <a:r>
              <a:rPr lang="en-US" sz="1100">
                <a:latin typeface="Arial"/>
                <a:ea typeface="Arial"/>
                <a:cs typeface="Arial"/>
                <a:sym typeface="Arial"/>
              </a:rPr>
              <a:t>What is one thing you usually check before trusting an AI-generated draft?</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Set the tone: this is not about rejecting AI. It is about using AI as a design partner and shaping the output into something stronger.</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4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Participants learn a quick review process for AI-generated learning materials.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A useful review looks at alignment, usefulness, and access.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Does the draft connect to the objective?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Would a busy learner use it?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Can learners perceive, navigate, understand, and use it?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Is there enough practice, useful feedback, and a realistic connection to work?</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These questions help you challenge the AI output before it becomes a built course, job aid, PDF, slide deck, Rise block, or LMS page.</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Which review question would catch the most problems in your current workflow?</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Which question would help you decide what to ask AI to revise?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Ask participants to choose one AI-generated draft or imagined draft and answer three questions:</a:t>
            </a:r>
            <a:endParaRPr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What supports the objective?</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does not support the objective?</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should AI revise?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Suggested AI follow-up:</a:t>
            </a:r>
            <a:br>
              <a:rPr lang="en-US" sz="1100">
                <a:latin typeface="Arial"/>
                <a:ea typeface="Arial"/>
                <a:cs typeface="Arial"/>
                <a:sym typeface="Arial"/>
              </a:rPr>
            </a:br>
            <a:r>
              <a:rPr lang="en-US" sz="1100">
                <a:latin typeface="Arial"/>
                <a:ea typeface="Arial"/>
                <a:cs typeface="Arial"/>
                <a:sym typeface="Arial"/>
              </a:rPr>
              <a:t>“Review this learning material for alignment, usefulness, accessibility, plain language, practice, feedback, and realistic connection to work. Provide specific revisions.”</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Now we will look at a reusable challenge prompt you can use after almost any AI draft.</a:t>
            </a:r>
            <a:endParaRPr/>
          </a:p>
        </p:txBody>
      </p:sp>
      <p:sp>
        <p:nvSpPr>
          <p:cNvPr id="141" name="Google Shape;14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4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Participants learn how to ask AI for a structured critique and revision plan.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This is the heart of challenging an AI output.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Do not focus only on whether it sounds polished. Ask what is working, what is generic, what is too content-heavy, what is unclear, what is not connected to learner action or objectives, where practice or feedback is missing, what accessibility barriers may exist, and what should be revised.</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This prompt turns AI into a reviewer, not just a generator.</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Which part of this prompt would you most want AI to answer honestly?</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would you add for your team’s review standards?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Ask participants to complete this prompt frame: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“Review this draft against [objective / learner action / accessibility expectations / plain language expectations]. Identify what works, what does not support the learner, what assumptions need validation, and what should be revised.”</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Then ask them to add:</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“Do not rewrite yet. First, explain the issues.”</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Next, we will focus on learner-facing copy, where AI often sounds clear to us but not necessarily useful to learners.</a:t>
            </a:r>
            <a:endParaRPr/>
          </a:p>
        </p:txBody>
      </p:sp>
      <p:sp>
        <p:nvSpPr>
          <p:cNvPr id="155" name="Google Shape;15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3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Help participants challenge AI-generated language so it sounds useful, direct, and learner-centered.</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Learner-facing copy should sound useful, not generated.</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Cut filler. Use direct, respectful language. Write to “you,” the learner, when appropriate. The goal is clear, practical, adult language.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When AI writes course copy, instructions, feedback, or narration, challenge whether the words help the learner know what to do.</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What phrases make content sound like generic AI-generated filler?</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Where does the copy explain too much but guide too little?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Collect a few examples, such as overly formal openings, vague encouragement, unnecessary explanations, or phrases that sound supportive but do not help learners act.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Ask participants to rewrite one sentence so it tells the learner what to do next.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Suggested AI follow-up:</a:t>
            </a:r>
            <a:br>
              <a:rPr lang="en-US" sz="1100">
                <a:latin typeface="Arial"/>
                <a:ea typeface="Arial"/>
                <a:cs typeface="Arial"/>
                <a:sym typeface="Arial"/>
              </a:rPr>
            </a:br>
            <a:r>
              <a:rPr lang="en-US" sz="1100">
                <a:latin typeface="Arial"/>
                <a:ea typeface="Arial"/>
                <a:cs typeface="Arial"/>
                <a:sym typeface="Arial"/>
              </a:rPr>
              <a:t>“Revise this learner-facing copy so it is clear, direct, respectful, and useful. Write to ‘you’ where appropriate. Remove filler.”</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Now we will do one final review sprint using the major moves from this session.</a:t>
            </a:r>
            <a:endParaRPr/>
          </a:p>
        </p:txBody>
      </p:sp>
      <p:sp>
        <p:nvSpPr>
          <p:cNvPr id="167" name="Google Shape;16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6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activity:</a:t>
            </a:r>
            <a:br>
              <a:rPr b="1" lang="en-US" sz="1100">
                <a:latin typeface="Arial"/>
                <a:ea typeface="Arial"/>
                <a:cs typeface="Arial"/>
                <a:sym typeface="Arial"/>
              </a:rPr>
            </a:br>
            <a:r>
              <a:rPr lang="en-US" sz="1100">
                <a:latin typeface="Arial"/>
                <a:ea typeface="Arial"/>
                <a:cs typeface="Arial"/>
                <a:sym typeface="Arial"/>
              </a:rPr>
              <a:t>Participants practice a complete AI review workflow: keep, revise, remove, validate.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Use the challenge prompt on a real draft or a recent example.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Mark four things: keep, revise, remove, and validate.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“Validate” means you need a human, SME, learner, accessibility check, or tool-specific test before trusting it.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This gives you a practical way to turn review into action.</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What should stay because it supports the learner?</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should be revised?</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should be removed because it does not support an objective?</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needs validation before you trust it?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Give participants 4 minutes for the sprint.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Ask them to write one AI follow-up for each category:</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Keep: “Keep this because…”</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Revise: “Revise this so…”</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Remove: “Remove anything that…”</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Validate: “List what needs SME, learner, or accessibility validation.”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Invite one participant to share one “remove” or “validate” item.</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Let’s close with the main question that should guide every AI prompt, output, and review.</a:t>
            </a:r>
            <a:endParaRPr/>
          </a:p>
        </p:txBody>
      </p:sp>
      <p:sp>
        <p:nvSpPr>
          <p:cNvPr id="181" name="Google Shape;18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3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Anchor the full series in one guiding question for AI-supported learning design.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The main question to keep asking is: Will this help the learner do something useful?</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Keep asking it at every step: prompt, draft, review, revision, build, and QA.</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This question helps you decide whether the AI output is good enough, what to challenge, and what to improve.</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What will the learner do with this?</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Which objective does it support?</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When will they use it?</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Is the language clear and plain?</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Can learners access and use it in more than one way?</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Ask participants to choose one question they want to add to their own review checklist.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Then ask them to write one AI follow-up prompt based on that question.</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Now let’s name the review habits you want to carry forward.</a:t>
            </a:r>
            <a:endParaRPr/>
          </a:p>
        </p:txBody>
      </p:sp>
      <p:sp>
        <p:nvSpPr>
          <p:cNvPr id="192" name="Google Shape;19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2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Help participants leave with practical review habits they can use in their AI workflow.</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Today’s big ideas are: surface assumptions, review for barriers, and challenge the draft.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AI can help you draft quickly, but your value is in shaping the draft into something that supports real learning and real performance.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 first output is rarely the best output. The better output comes from knowing how to question what AI gives you.</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What is one review habit you want to build into your workflow?</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will you ask AI to explain, test, or improve next time?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Ask participants to write one next step:</a:t>
            </a:r>
            <a:endParaRPr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a prompt to save,</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a checklist to use,</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a draft to review differently,</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or a validation step to add.</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Let’s close with questions and next steps for the team.</a:t>
            </a:r>
            <a:endParaRPr/>
          </a:p>
        </p:txBody>
      </p:sp>
      <p:sp>
        <p:nvSpPr>
          <p:cNvPr id="206" name="Google Shape;20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2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Close the series and help the team apply the workflow after the session.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What questions or use cases should we tackle next?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 strongest AI-supported learning materials are not just polished. They are purposeful, practical, accessible, learner-centered, aligned to observable objectives, and easy to use.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Your role is to keep challenging AI outputs until the final learning material helps learners do something meaningful.</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What would help the team keep using these ideas after today?</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template, checklist, prompt library, or review routine would make this easier?</a:t>
            </a:r>
            <a:endParaRPr sz="1100">
              <a:latin typeface="Arial"/>
              <a:ea typeface="Arial"/>
              <a:cs typeface="Arial"/>
              <a:sym typeface="Arial"/>
            </a:endParaRPr>
          </a:p>
          <a:p>
            <a:pPr indent="0" lvl="0" marL="0" rtl="0" algn="l">
              <a:lnSpc>
                <a:spcPct val="115000"/>
              </a:lnSpc>
              <a:spcBef>
                <a:spcPts val="1200"/>
              </a:spcBef>
              <a:spcAft>
                <a:spcPts val="0"/>
              </a:spcAft>
              <a:buNone/>
            </a:pPr>
            <a:r>
              <a:rPr b="1" lang="en-US" sz="1100">
                <a:latin typeface="Arial"/>
                <a:ea typeface="Arial"/>
                <a:cs typeface="Arial"/>
                <a:sym typeface="Arial"/>
              </a:rPr>
              <a:t>Do:</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Capture follow-up needs.</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Possible next steps:</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Build a shared prompt library.</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Create a review checklist.</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Review one AI-generated draft together each week.</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Add an “AI challenge” step to the team’s design review process.</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Collect examples of strong before-and-after revisions.</a:t>
            </a:r>
            <a:endParaRPr/>
          </a:p>
        </p:txBody>
      </p:sp>
      <p:sp>
        <p:nvSpPr>
          <p:cNvPr id="220" name="Google Shape;220;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3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Help participants understand that review is part of the AI workflow, not a separate cleanup step.</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Do not accept the first good-sounding draft.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AI can generate content that sounds polished, but polished does not always mean useful. Quality comes from what you ask next.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Your role is to ask AI to surface assumptions, gaps, barriers, and revisions before you build. That means you ask AI to explain, test, and improve the thing, not only create the thing.</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When an AI draft sounds good, what should you still check before using it?</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would make a draft practical, accessible, learner-centered, and connected to real performance?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Ask participants to name one review move they already use.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Then add missing review moves:</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Check learner action.</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Check objective alignment.</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Check assumptions.</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Check accessibility barriers.</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Check plain language.</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Check practice and feedback.</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Check whether a human or SME needs to validate it.</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Let’s start with assumptions, because AI often fills in gaps without telling you.</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4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Participants learn to ask AI what it assumed before they trust or use an output.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Before you use an AI-generated draft, ask what it assumed.</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 guide suggests asking about learners, prior knowledge, motivation, workplace context, accessibility needs, language needs, and what learners need to do.</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Then ask AI to label each assumption as low-risk, medium-risk, or high-risk.</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This is especially helpful when AI creates content that sounds confident but may not match the real learner experience.</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Which assumptions could make a learning material less useful or less accessible if they are wrong?</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might AI assume about your learners that would be risky?</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Read the prompt aloud:</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“What assumptions did you make about the learners, their prior knowledge, their motivation, their workplace context, accessibility needs, language needs, and what they need to do? Label each assumption as low-risk, medium-risk, or high-risk.”</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Then ask participants to choose one draft or imagined draft and predict one assumption AI may have made.</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Now we will practice finding those assumptions ourselves and turning them into revision requests.</a:t>
            </a:r>
            <a:endParaRPr/>
          </a:p>
        </p:txBody>
      </p:sp>
      <p:sp>
        <p:nvSpPr>
          <p:cNvPr id="39" name="Google Shape;3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 name="Google Shape;5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5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activity:</a:t>
            </a:r>
            <a:br>
              <a:rPr b="1" lang="en-US" sz="1100">
                <a:latin typeface="Arial"/>
                <a:ea typeface="Arial"/>
                <a:cs typeface="Arial"/>
                <a:sym typeface="Arial"/>
              </a:rPr>
            </a:br>
            <a:r>
              <a:rPr lang="en-US" sz="1100">
                <a:latin typeface="Arial"/>
                <a:ea typeface="Arial"/>
                <a:cs typeface="Arial"/>
                <a:sym typeface="Arial"/>
              </a:rPr>
              <a:t>Participants practice identifying hidden assumptions in an AI-generated draft and deciding what to do with them.</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Review an AI draft or imagine one you recently saw. Find three hidden assumptions.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For each assumption, decide whether it is low-risk, medium-risk, or high-risk.</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 goal is not to say assumptions are bad. The goal is to make them visible so you can decide whether they make sense.</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What did the AI assume about learner knowledge?</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did it assume about learner authority?</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did it assume about motivation, tools, accessibility, language, or workplace context?</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Which assumption would make the draft less useful or less accessible if it were wrong?</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Give participants 3 minutes to scan.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Then ask them to write one AI follow-up prompt: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“Revise this draft to account for these assumptions: [list assumptions]. Ask clarifying questions where the risk is high.”</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Invite one person to share a high-risk assumption and how they would challenge it.</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Next, we will look at plain language, because a polished AI draft can still be hard for learners to use.</a:t>
            </a:r>
            <a:endParaRPr/>
          </a:p>
        </p:txBody>
      </p:sp>
      <p:sp>
        <p:nvSpPr>
          <p:cNvPr id="51" name="Google Shape;5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 name="Google Shape;6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3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Help participants understand plain language as part of accessibility and usability.</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Plain language is not “dumbing down” the content. It means making the content easier to find, understand, and use.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This matters for learners who are tired, distracted, neurodivergent, using assistive technology, working in a second language, or learning in a busy work environment.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When AI creates content, it may sound formal, polished, or comprehensive. But learners may need something shorter, clearer, and more direct.</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Where do AI drafts become more complex than they need to be?</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words, phrases, or sentence patterns make learning content harder to use?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Ask participants to name one phrase they often see in AI-generated learning content that feels generic or too formal.</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Then ask:</a:t>
            </a:r>
            <a:br>
              <a:rPr lang="en-US" sz="1100">
                <a:latin typeface="Arial"/>
                <a:ea typeface="Arial"/>
                <a:cs typeface="Arial"/>
                <a:sym typeface="Arial"/>
              </a:rPr>
            </a:br>
            <a:r>
              <a:rPr lang="en-US" sz="1100">
                <a:latin typeface="Arial"/>
                <a:ea typeface="Arial"/>
                <a:cs typeface="Arial"/>
                <a:sym typeface="Arial"/>
              </a:rPr>
              <a:t>How would you say that in plain language to a learner?</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Now let’s use a prompt that asks AI to revise for plain language without losing accuracy.</a:t>
            </a:r>
            <a:endParaRPr/>
          </a:p>
        </p:txBody>
      </p:sp>
      <p:sp>
        <p:nvSpPr>
          <p:cNvPr id="62" name="Google Shape;6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4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Participants learn a prompt they can use to revise AI-generated course copy, instructions, feedback, scripts, job aids, and assessments.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This prompt is a strong revision move: rewrite in plain language without losing accuracy.</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Use shorter sentences, familiar words, active voice, clear headings, and direct instructions. Remove jargon unless the learner truly needs it, and define any required terms.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This helps you challenge AI language that sounds polished but is not easy to use.</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What jargon do learners truly need in your context?</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jargon do we use mostly because we are used to it?</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How would you ask AI to keep accuracy while making the language easier to use?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Ask participants to take one sentence from a draft and rewrite it in plain language.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Then have them write this AI revision prompt: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“Rewrite this in plain language without losing accuracy. Use shorter sentences, familiar words, active voice, clear headings, and direct instructions. Remove jargon unless the learner truly needs it, and define any required terms.”</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Now let’s widen the review from language to accessibility.</a:t>
            </a:r>
            <a:endParaRPr/>
          </a:p>
        </p:txBody>
      </p:sp>
      <p:sp>
        <p:nvSpPr>
          <p:cNvPr id="76" name="Google Shape;7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4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Participants learn to treat accessibility as a design requirement in AI prompts and reviews, not an afterthought.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Accessibility is not only about screen readers or alt text. It includes whether learners can perceive, navigate, understand, and use the content.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It also includes whether the language and structure are clear enough for real learners in real conditions.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AI will not automatically assume that learning content should meet accessibility expectations, use plain language, or follow WCAG-informed practices. You need to ask for those requirements directly.</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Where do accessibility issues usually show up late in the process?</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could AI help identify early, even though humans still need to test the final built material?</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Ask participants to add one accessibility instruction to a prompt they already use.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Examples:</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“Use clear headings and short sections.”</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“Do not rely on color, image, audio, dragging, hovering, or timing alone to communicate meaning.”</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“Identify where alt text, captions, transcripts, keyboard access, focus order, or screen reader considerations are needed.”</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Next, we will focus on interactions, because many AI-generated interaction ideas create access barriers or do not add learning value.</a:t>
            </a:r>
            <a:endParaRPr/>
          </a:p>
        </p:txBody>
      </p:sp>
      <p:sp>
        <p:nvSpPr>
          <p:cNvPr id="88" name="Google Shape;8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4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Participants learn how to review AI-generated interactions for accessibility and learning value.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Challenge any interaction that relies on only one sense or one input method.</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Do not rely on color, image, audio, dragging, hovering, or timing alone to communicate meaning.</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When AI suggests an interaction, ask two questions: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Does this interaction help learners do something meaningful?</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Can learners access and use it in more than one way?</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Which interaction types create the most risk in your tools or courses?</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Does this rely on dragging, hovering, color, precise mouse movement, audio, visuals, or time limits?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b="1" lang="en-US" sz="1100">
                <a:latin typeface="Arial"/>
                <a:ea typeface="Arial"/>
                <a:cs typeface="Arial"/>
                <a:sym typeface="Arial"/>
              </a:rPr>
              <a:t>Give examples:</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Instead of saying “Click the green button,” say “Select Submit.”</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Instead of using color alone to show correct and incorrect answers, use text labels and feedback.</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Instead of placing key information only in an image, provide the information in text.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Then ask participants to write an AI challenge prompt:</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“Identify any interaction that relies on dragging, hovering, color, precise mouse movement, audio, visuals, or time limits. Suggest an accessible alternative or backup version.”</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Now we will practice finding barriers and asking AI for better alternatives.</a:t>
            </a:r>
            <a:endParaRPr/>
          </a:p>
        </p:txBody>
      </p:sp>
      <p:sp>
        <p:nvSpPr>
          <p:cNvPr id="102" name="Google Shape;10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5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activity:</a:t>
            </a:r>
            <a:br>
              <a:rPr b="1" lang="en-US" sz="1100">
                <a:latin typeface="Arial"/>
                <a:ea typeface="Arial"/>
                <a:cs typeface="Arial"/>
                <a:sym typeface="Arial"/>
              </a:rPr>
            </a:br>
            <a:r>
              <a:rPr lang="en-US" sz="1100">
                <a:latin typeface="Arial"/>
                <a:ea typeface="Arial"/>
                <a:cs typeface="Arial"/>
                <a:sym typeface="Arial"/>
              </a:rPr>
              <a:t>Participants practice reviewing an AI-generated interaction and revising it for access and usefulness.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Pick one interaction idea. It could be a drag-and-drop, click-to-reveal, sorting activity, timed quiz, video, image-based activity, or scenario.</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Ask things like: What could exclude a learner? What alternative gives the same learning value?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 goal is not to remove interaction. The goal is to make sure learners can access and use it in more than one way.</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What does the learner need to do in this interaction?</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Does the interaction support that action, or is it mostly decorative?</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barrier might it create?</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accessible alternative would keep the learning purpose?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Give participants 3 minutes.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Ask them to write:</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Learner action: “The learner needs to…”</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Barrier: “This may not work for learners who…”</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Alternative: “A more accessible option is…”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Then ask them to create a revision prompt:</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“Revise this interaction so it keeps the same learning purpose but does not rely on a single sense or input method.”</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Now let’s turn these review moves into a practical checklist.</a:t>
            </a:r>
            <a:endParaRPr/>
          </a:p>
        </p:txBody>
      </p:sp>
      <p:sp>
        <p:nvSpPr>
          <p:cNvPr id="130" name="Google Shape;13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 name="Shape 15"/>
        <p:cNvGrpSpPr/>
        <p:nvPr/>
      </p:nvGrpSpPr>
      <p:grpSpPr>
        <a:xfrm>
          <a:off x="0" y="0"/>
          <a:ext cx="0" cy="0"/>
          <a:chOff x="0" y="0"/>
          <a:chExt cx="0" cy="0"/>
        </a:xfrm>
      </p:grpSpPr>
      <p:pic>
        <p:nvPicPr>
          <p:cNvPr descr="/mnt/data/wide_clean_minimal_abstract_tech_education_backgro.png" id="16" name="Google Shape;16;p1"/>
          <p:cNvPicPr preferRelativeResize="0"/>
          <p:nvPr/>
        </p:nvPicPr>
        <p:blipFill rotWithShape="1">
          <a:blip r:embed="rId3">
            <a:alphaModFix/>
          </a:blip>
          <a:srcRect b="0" l="0" r="0" t="0"/>
          <a:stretch/>
        </p:blipFill>
        <p:spPr>
          <a:xfrm>
            <a:off x="0" y="0"/>
            <a:ext cx="12191695" cy="6858000"/>
          </a:xfrm>
          <a:prstGeom prst="rect">
            <a:avLst/>
          </a:prstGeom>
          <a:noFill/>
          <a:ln>
            <a:noFill/>
          </a:ln>
        </p:spPr>
      </p:pic>
      <p:sp>
        <p:nvSpPr>
          <p:cNvPr id="17" name="Google Shape;17;p1"/>
          <p:cNvSpPr/>
          <p:nvPr/>
        </p:nvSpPr>
        <p:spPr>
          <a:xfrm>
            <a:off x="685800" y="1508760"/>
            <a:ext cx="7132320" cy="164592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4400"/>
              <a:buFont typeface="Inter"/>
              <a:buNone/>
            </a:pPr>
            <a:r>
              <a:rPr b="1" i="0" lang="en-US" sz="4400" u="none" cap="none" strike="noStrike">
                <a:solidFill>
                  <a:srgbClr val="111827"/>
                </a:solidFill>
                <a:latin typeface="Inter"/>
                <a:ea typeface="Inter"/>
                <a:cs typeface="Inter"/>
                <a:sym typeface="Inter"/>
              </a:rPr>
              <a:t>Challenge AI Outputs: Review + Improve</a:t>
            </a:r>
            <a:endParaRPr b="0" i="0" sz="4400" u="none" cap="none" strike="noStrike">
              <a:solidFill>
                <a:schemeClr val="dk1"/>
              </a:solidFill>
              <a:latin typeface="Inter"/>
              <a:ea typeface="Inter"/>
              <a:cs typeface="Inter"/>
              <a:sym typeface="Inter"/>
            </a:endParaRPr>
          </a:p>
        </p:txBody>
      </p:sp>
      <p:sp>
        <p:nvSpPr>
          <p:cNvPr id="18" name="Google Shape;18;p1"/>
          <p:cNvSpPr/>
          <p:nvPr/>
        </p:nvSpPr>
        <p:spPr>
          <a:xfrm>
            <a:off x="713232" y="3337560"/>
            <a:ext cx="6492240" cy="73152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526071"/>
              </a:buClr>
              <a:buSzPts val="1800"/>
              <a:buFont typeface="Inter"/>
              <a:buNone/>
            </a:pPr>
            <a:r>
              <a:rPr b="0" i="0" lang="en-US" sz="1800" u="none" cap="none" strike="noStrike">
                <a:solidFill>
                  <a:srgbClr val="526071"/>
                </a:solidFill>
                <a:latin typeface="Inter"/>
                <a:ea typeface="Inter"/>
                <a:cs typeface="Inter"/>
                <a:sym typeface="Inter"/>
              </a:rPr>
              <a:t>Session 3 of 3 | Assumptions, accessibility, plain language, and useful revision</a:t>
            </a:r>
            <a:endParaRPr b="0" i="0" sz="1800" u="none" cap="none" strike="noStrike">
              <a:solidFill>
                <a:schemeClr val="dk1"/>
              </a:solidFill>
              <a:latin typeface="Inter"/>
              <a:ea typeface="Inter"/>
              <a:cs typeface="Inter"/>
              <a:sym typeface="Inter"/>
            </a:endParaRPr>
          </a:p>
        </p:txBody>
      </p:sp>
      <p:cxnSp>
        <p:nvCxnSpPr>
          <p:cNvPr id="19" name="Google Shape;19;p1"/>
          <p:cNvCxnSpPr/>
          <p:nvPr/>
        </p:nvCxnSpPr>
        <p:spPr>
          <a:xfrm>
            <a:off x="713232" y="4343400"/>
            <a:ext cx="3108960" cy="0"/>
          </a:xfrm>
          <a:prstGeom prst="straightConnector1">
            <a:avLst/>
          </a:prstGeom>
          <a:noFill/>
          <a:ln cap="flat" cmpd="sng" w="50800">
            <a:solidFill>
              <a:srgbClr val="7C49F3"/>
            </a:solidFill>
            <a:prstDash val="solid"/>
            <a:round/>
            <a:headEnd len="sm" w="sm" type="none"/>
            <a:tailEnd len="sm" w="sm" type="none"/>
          </a:ln>
        </p:spPr>
      </p:cxnSp>
      <p:sp>
        <p:nvSpPr>
          <p:cNvPr id="20" name="Google Shape;20;p1"/>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3 · Review + Improve</a:t>
            </a:r>
            <a:endParaRPr b="0" i="0" sz="750" u="none" cap="none" strike="noStrike">
              <a:solidFill>
                <a:schemeClr val="dk1"/>
              </a:solidFill>
              <a:latin typeface="Inter"/>
              <a:ea typeface="Inter"/>
              <a:cs typeface="Inter"/>
              <a:sym typeface="Inter"/>
            </a:endParaRPr>
          </a:p>
        </p:txBody>
      </p:sp>
      <p:sp>
        <p:nvSpPr>
          <p:cNvPr id="21" name="Google Shape;21;p1"/>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2" name="Shape 142"/>
        <p:cNvGrpSpPr/>
        <p:nvPr/>
      </p:nvGrpSpPr>
      <p:grpSpPr>
        <a:xfrm>
          <a:off x="0" y="0"/>
          <a:ext cx="0" cy="0"/>
          <a:chOff x="0" y="0"/>
          <a:chExt cx="0" cy="0"/>
        </a:xfrm>
      </p:grpSpPr>
      <p:sp>
        <p:nvSpPr>
          <p:cNvPr id="143" name="Google Shape;143;p10"/>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144" name="Google Shape;144;p10"/>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Review checklist</a:t>
            </a:r>
            <a:endParaRPr b="0" i="0" sz="2800" u="none" cap="none" strike="noStrike">
              <a:solidFill>
                <a:schemeClr val="dk1"/>
              </a:solidFill>
              <a:latin typeface="Inter"/>
              <a:ea typeface="Inter"/>
              <a:cs typeface="Inter"/>
              <a:sym typeface="Inter"/>
            </a:endParaRPr>
          </a:p>
        </p:txBody>
      </p:sp>
      <p:cxnSp>
        <p:nvCxnSpPr>
          <p:cNvPr id="145" name="Google Shape;145;p10"/>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146" name="Google Shape;146;p10"/>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147" name="Google Shape;147;p10"/>
          <p:cNvSpPr/>
          <p:nvPr/>
        </p:nvSpPr>
        <p:spPr>
          <a:xfrm>
            <a:off x="73152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01</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Alignment</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Objective, content, practice, assessment</a:t>
            </a:r>
            <a:endParaRPr b="0" i="0" sz="1500" u="none" cap="none" strike="noStrike">
              <a:solidFill>
                <a:schemeClr val="dk1"/>
              </a:solidFill>
              <a:latin typeface="Inter"/>
              <a:ea typeface="Inter"/>
              <a:cs typeface="Inter"/>
              <a:sym typeface="Inter"/>
            </a:endParaRPr>
          </a:p>
        </p:txBody>
      </p:sp>
      <p:sp>
        <p:nvSpPr>
          <p:cNvPr id="148" name="Google Shape;148;p10"/>
          <p:cNvSpPr/>
          <p:nvPr/>
        </p:nvSpPr>
        <p:spPr>
          <a:xfrm>
            <a:off x="4251960" y="1965960"/>
            <a:ext cx="2880360" cy="2423160"/>
          </a:xfrm>
          <a:prstGeom prst="rect">
            <a:avLst/>
          </a:prstGeom>
          <a:solidFill>
            <a:srgbClr val="F8F7FF"/>
          </a:solidFill>
          <a:ln cap="flat" cmpd="sng" w="15225">
            <a:solidFill>
              <a:srgbClr val="7C49F3"/>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02</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Usefulness</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Would a busy learner </a:t>
            </a:r>
            <a:endParaRPr b="0" i="0" sz="1500" u="none" cap="none" strike="noStrike">
              <a:solidFill>
                <a:srgbClr val="111827"/>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use it?</a:t>
            </a:r>
            <a:endParaRPr b="0" i="0" sz="1500" u="none" cap="none" strike="noStrike">
              <a:solidFill>
                <a:schemeClr val="dk1"/>
              </a:solidFill>
              <a:latin typeface="Inter"/>
              <a:ea typeface="Inter"/>
              <a:cs typeface="Inter"/>
              <a:sym typeface="Inter"/>
            </a:endParaRPr>
          </a:p>
        </p:txBody>
      </p:sp>
      <p:sp>
        <p:nvSpPr>
          <p:cNvPr id="149" name="Google Shape;149;p10"/>
          <p:cNvSpPr/>
          <p:nvPr/>
        </p:nvSpPr>
        <p:spPr>
          <a:xfrm>
            <a:off x="777240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03</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Access</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Can learners perceive, navigate, understand, </a:t>
            </a:r>
            <a:endParaRPr b="0" i="0" sz="1500" u="none" cap="none" strike="noStrike">
              <a:solidFill>
                <a:srgbClr val="111827"/>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and use it?</a:t>
            </a:r>
            <a:endParaRPr b="0" i="0" sz="1500" u="none" cap="none" strike="noStrike">
              <a:solidFill>
                <a:schemeClr val="dk1"/>
              </a:solidFill>
              <a:latin typeface="Inter"/>
              <a:ea typeface="Inter"/>
              <a:cs typeface="Inter"/>
              <a:sym typeface="Inter"/>
            </a:endParaRPr>
          </a:p>
        </p:txBody>
      </p:sp>
      <p:sp>
        <p:nvSpPr>
          <p:cNvPr id="150" name="Google Shape;150;p10"/>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3 · Review + Improve</a:t>
            </a:r>
            <a:endParaRPr b="0" i="0" sz="750" u="none" cap="none" strike="noStrike">
              <a:solidFill>
                <a:schemeClr val="dk1"/>
              </a:solidFill>
              <a:latin typeface="Inter"/>
              <a:ea typeface="Inter"/>
              <a:cs typeface="Inter"/>
              <a:sym typeface="Inter"/>
            </a:endParaRPr>
          </a:p>
        </p:txBody>
      </p:sp>
      <p:sp>
        <p:nvSpPr>
          <p:cNvPr id="151" name="Google Shape;151;p10"/>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6" name="Shape 156"/>
        <p:cNvGrpSpPr/>
        <p:nvPr/>
      </p:nvGrpSpPr>
      <p:grpSpPr>
        <a:xfrm>
          <a:off x="0" y="0"/>
          <a:ext cx="0" cy="0"/>
          <a:chOff x="0" y="0"/>
          <a:chExt cx="0" cy="0"/>
        </a:xfrm>
      </p:grpSpPr>
      <p:sp>
        <p:nvSpPr>
          <p:cNvPr id="157" name="Google Shape;157;p11"/>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PROMPT</a:t>
            </a:r>
            <a:endParaRPr b="0" i="0" sz="1750" u="none" cap="none" strike="noStrike">
              <a:solidFill>
                <a:schemeClr val="dk1"/>
              </a:solidFill>
              <a:latin typeface="Inter"/>
              <a:ea typeface="Inter"/>
              <a:cs typeface="Inter"/>
              <a:sym typeface="Inter"/>
            </a:endParaRPr>
          </a:p>
        </p:txBody>
      </p:sp>
      <p:sp>
        <p:nvSpPr>
          <p:cNvPr id="158" name="Google Shape;158;p11"/>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Reusable challenge prompt</a:t>
            </a:r>
            <a:endParaRPr b="0" i="0" sz="2800" u="none" cap="none" strike="noStrike">
              <a:solidFill>
                <a:schemeClr val="dk1"/>
              </a:solidFill>
              <a:latin typeface="Inter"/>
              <a:ea typeface="Inter"/>
              <a:cs typeface="Inter"/>
              <a:sym typeface="Inter"/>
            </a:endParaRPr>
          </a:p>
        </p:txBody>
      </p:sp>
      <p:cxnSp>
        <p:nvCxnSpPr>
          <p:cNvPr id="159" name="Google Shape;159;p11"/>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160" name="Google Shape;160;p11"/>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161" name="Google Shape;161;p11"/>
          <p:cNvSpPr/>
          <p:nvPr/>
        </p:nvSpPr>
        <p:spPr>
          <a:xfrm>
            <a:off x="822960" y="1691640"/>
            <a:ext cx="10561320" cy="3383280"/>
          </a:xfrm>
          <a:prstGeom prst="rect">
            <a:avLst/>
          </a:prstGeom>
          <a:solidFill>
            <a:srgbClr val="F8F7FF"/>
          </a:solidFill>
          <a:ln cap="flat" cmpd="sng" w="16500">
            <a:solidFill>
              <a:srgbClr val="D8CDFD"/>
            </a:solidFill>
            <a:prstDash val="solid"/>
            <a:round/>
            <a:headEnd len="sm" w="sm" type="none"/>
            <a:tailEnd len="sm" w="sm" type="none"/>
          </a:ln>
        </p:spPr>
        <p:txBody>
          <a:bodyPr anchorCtr="0" anchor="ctr" bIns="3175" lIns="3175" spcFirstLastPara="1" rIns="3175" wrap="square" tIns="3175">
            <a:normAutofit/>
          </a:bodyPr>
          <a:lstStyle/>
          <a:p>
            <a:pPr indent="0" lvl="0" marL="0" marR="0" rtl="0" algn="ctr">
              <a:spcBef>
                <a:spcPts val="0"/>
              </a:spcBef>
              <a:spcAft>
                <a:spcPts val="0"/>
              </a:spcAft>
              <a:buClr>
                <a:srgbClr val="111827"/>
              </a:buClr>
              <a:buSzPts val="1700"/>
              <a:buFont typeface="Inter"/>
              <a:buNone/>
            </a:pPr>
            <a:r>
              <a:rPr b="1" i="0" lang="en-US" sz="1700" u="none" cap="none" strike="noStrike">
                <a:solidFill>
                  <a:srgbClr val="111827"/>
                </a:solidFill>
                <a:latin typeface="Inter"/>
                <a:ea typeface="Inter"/>
                <a:cs typeface="Inter"/>
                <a:sym typeface="Inter"/>
              </a:rPr>
              <a:t>PROMPT TO TRY</a:t>
            </a:r>
            <a:endParaRPr b="1" i="0" sz="1700" u="none" cap="none" strike="noStrike">
              <a:solidFill>
                <a:schemeClr val="dk1"/>
              </a:solidFill>
              <a:latin typeface="Inter"/>
              <a:ea typeface="Inter"/>
              <a:cs typeface="Inter"/>
              <a:sym typeface="Inter"/>
            </a:endParaRPr>
          </a:p>
          <a:p>
            <a:pPr indent="0" lvl="0" marL="0" marR="0" rtl="0" algn="ctr">
              <a:spcBef>
                <a:spcPts val="0"/>
              </a:spcBef>
              <a:spcAft>
                <a:spcPts val="0"/>
              </a:spcAft>
              <a:buClr>
                <a:schemeClr val="dk1"/>
              </a:buClr>
              <a:buSzPts val="1700"/>
              <a:buFont typeface="Inter"/>
              <a:buNone/>
            </a:pPr>
            <a:r>
              <a:t/>
            </a:r>
            <a:endParaRPr b="0" i="0" sz="1700" u="none" cap="none" strike="noStrike">
              <a:solidFill>
                <a:schemeClr val="dk1"/>
              </a:solidFill>
              <a:latin typeface="Inter"/>
              <a:ea typeface="Inter"/>
              <a:cs typeface="Inter"/>
              <a:sym typeface="Inter"/>
            </a:endParaRPr>
          </a:p>
          <a:p>
            <a:pPr indent="0" lvl="0" marL="0" marR="0" rtl="0" algn="ctr">
              <a:spcBef>
                <a:spcPts val="0"/>
              </a:spcBef>
              <a:spcAft>
                <a:spcPts val="0"/>
              </a:spcAft>
              <a:buClr>
                <a:srgbClr val="111827"/>
              </a:buClr>
              <a:buSzPts val="1700"/>
              <a:buFont typeface="Inter"/>
              <a:buNone/>
            </a:pPr>
            <a:r>
              <a:rPr b="0" i="0" lang="en-US" sz="1700" u="none" cap="none" strike="noStrike">
                <a:solidFill>
                  <a:srgbClr val="111827"/>
                </a:solidFill>
                <a:latin typeface="Inter"/>
                <a:ea typeface="Inter"/>
                <a:cs typeface="Inter"/>
                <a:sym typeface="Inter"/>
              </a:rPr>
              <a:t>Review this as a principal instructional designer. Do not focus only on whether it sounds polished. Identify what is working, what is generic, what is too content-heavy, what is unclear, what is not connected to learner action or objectives, where practice or feedback is missing, what accessibility barriers may exist, and what should be revised.</a:t>
            </a:r>
            <a:endParaRPr b="0" i="0" sz="1700" u="none" cap="none" strike="noStrike">
              <a:solidFill>
                <a:schemeClr val="dk1"/>
              </a:solidFill>
              <a:latin typeface="Inter"/>
              <a:ea typeface="Inter"/>
              <a:cs typeface="Inter"/>
              <a:sym typeface="Inter"/>
            </a:endParaRPr>
          </a:p>
        </p:txBody>
      </p:sp>
      <p:sp>
        <p:nvSpPr>
          <p:cNvPr id="162" name="Google Shape;162;p11"/>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3 · Review + Improve</a:t>
            </a:r>
            <a:endParaRPr b="0" i="0" sz="750" u="none" cap="none" strike="noStrike">
              <a:solidFill>
                <a:schemeClr val="dk1"/>
              </a:solidFill>
              <a:latin typeface="Inter"/>
              <a:ea typeface="Inter"/>
              <a:cs typeface="Inter"/>
              <a:sym typeface="Inter"/>
            </a:endParaRPr>
          </a:p>
        </p:txBody>
      </p:sp>
      <p:sp>
        <p:nvSpPr>
          <p:cNvPr id="163" name="Google Shape;163;p11"/>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8" name="Shape 168"/>
        <p:cNvGrpSpPr/>
        <p:nvPr/>
      </p:nvGrpSpPr>
      <p:grpSpPr>
        <a:xfrm>
          <a:off x="0" y="0"/>
          <a:ext cx="0" cy="0"/>
          <a:chOff x="0" y="0"/>
          <a:chExt cx="0" cy="0"/>
        </a:xfrm>
      </p:grpSpPr>
      <p:sp>
        <p:nvSpPr>
          <p:cNvPr id="169" name="Google Shape;169;p12"/>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170" name="Google Shape;170;p12"/>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Learner-facing copy</a:t>
            </a:r>
            <a:endParaRPr b="0" i="0" sz="2800" u="none" cap="none" strike="noStrike">
              <a:solidFill>
                <a:schemeClr val="dk1"/>
              </a:solidFill>
              <a:latin typeface="Inter"/>
              <a:ea typeface="Inter"/>
              <a:cs typeface="Inter"/>
              <a:sym typeface="Inter"/>
            </a:endParaRPr>
          </a:p>
        </p:txBody>
      </p:sp>
      <p:cxnSp>
        <p:nvCxnSpPr>
          <p:cNvPr id="171" name="Google Shape;171;p12"/>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172" name="Google Shape;172;p12"/>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173" name="Google Shape;173;p12"/>
          <p:cNvSpPr/>
          <p:nvPr/>
        </p:nvSpPr>
        <p:spPr>
          <a:xfrm>
            <a:off x="749808" y="1691640"/>
            <a:ext cx="7178040" cy="114300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600"/>
              <a:buFont typeface="Inter"/>
              <a:buNone/>
            </a:pPr>
            <a:r>
              <a:rPr b="1" i="0" lang="en-US" sz="3600" u="none" cap="none" strike="noStrike">
                <a:solidFill>
                  <a:srgbClr val="111827"/>
                </a:solidFill>
                <a:latin typeface="Inter"/>
                <a:ea typeface="Inter"/>
                <a:cs typeface="Inter"/>
                <a:sym typeface="Inter"/>
              </a:rPr>
              <a:t>Sound useful, not generated.</a:t>
            </a:r>
            <a:endParaRPr b="0" i="0" sz="3600" u="none" cap="none" strike="noStrike">
              <a:solidFill>
                <a:schemeClr val="dk1"/>
              </a:solidFill>
              <a:latin typeface="Inter"/>
              <a:ea typeface="Inter"/>
              <a:cs typeface="Inter"/>
              <a:sym typeface="Inter"/>
            </a:endParaRPr>
          </a:p>
        </p:txBody>
      </p:sp>
      <p:sp>
        <p:nvSpPr>
          <p:cNvPr id="174" name="Google Shape;174;p12"/>
          <p:cNvSpPr/>
          <p:nvPr/>
        </p:nvSpPr>
        <p:spPr>
          <a:xfrm>
            <a:off x="786384" y="3017520"/>
            <a:ext cx="6812280" cy="118872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526071"/>
              </a:buClr>
              <a:buSzPts val="1700"/>
              <a:buFont typeface="Inter"/>
              <a:buNone/>
            </a:pPr>
            <a:r>
              <a:rPr b="0" i="0" lang="en-US" sz="1700" u="none" cap="none" strike="noStrike">
                <a:solidFill>
                  <a:srgbClr val="526071"/>
                </a:solidFill>
                <a:latin typeface="Inter"/>
                <a:ea typeface="Inter"/>
                <a:cs typeface="Inter"/>
                <a:sym typeface="Inter"/>
              </a:rPr>
              <a:t>Cut filler. Use direct, respectful language. Write to “you,” the learner, when appropriate.</a:t>
            </a:r>
            <a:endParaRPr b="0" i="0" sz="1700" u="none" cap="none" strike="noStrike">
              <a:solidFill>
                <a:schemeClr val="dk1"/>
              </a:solidFill>
              <a:latin typeface="Inter"/>
              <a:ea typeface="Inter"/>
              <a:cs typeface="Inter"/>
              <a:sym typeface="Inter"/>
            </a:endParaRPr>
          </a:p>
        </p:txBody>
      </p:sp>
      <p:sp>
        <p:nvSpPr>
          <p:cNvPr id="175" name="Google Shape;175;p12"/>
          <p:cNvSpPr/>
          <p:nvPr/>
        </p:nvSpPr>
        <p:spPr>
          <a:xfrm>
            <a:off x="8732520" y="1874520"/>
            <a:ext cx="1463040" cy="14630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7C49F3"/>
              </a:buClr>
              <a:buSzPts val="9600"/>
              <a:buFont typeface="Inter"/>
              <a:buNone/>
            </a:pPr>
            <a:r>
              <a:rPr b="1" i="0" lang="en-US" sz="9600" u="none" cap="none" strike="noStrike">
                <a:solidFill>
                  <a:srgbClr val="7C49F3"/>
                </a:solidFill>
                <a:latin typeface="Inter"/>
                <a:ea typeface="Inter"/>
                <a:cs typeface="Inter"/>
                <a:sym typeface="Inter"/>
              </a:rPr>
              <a:t>?</a:t>
            </a:r>
            <a:endParaRPr b="0" i="0" sz="9600" u="none" cap="none" strike="noStrike">
              <a:solidFill>
                <a:schemeClr val="dk1"/>
              </a:solidFill>
              <a:latin typeface="Inter"/>
              <a:ea typeface="Inter"/>
              <a:cs typeface="Inter"/>
              <a:sym typeface="Inter"/>
            </a:endParaRPr>
          </a:p>
        </p:txBody>
      </p:sp>
      <p:sp>
        <p:nvSpPr>
          <p:cNvPr id="176" name="Google Shape;176;p12"/>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3 · Review + Improve</a:t>
            </a:r>
            <a:endParaRPr b="0" i="0" sz="750" u="none" cap="none" strike="noStrike">
              <a:solidFill>
                <a:schemeClr val="dk1"/>
              </a:solidFill>
              <a:latin typeface="Inter"/>
              <a:ea typeface="Inter"/>
              <a:cs typeface="Inter"/>
              <a:sym typeface="Inter"/>
            </a:endParaRPr>
          </a:p>
        </p:txBody>
      </p:sp>
      <p:sp>
        <p:nvSpPr>
          <p:cNvPr id="177" name="Google Shape;177;p12"/>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2" name="Shape 182"/>
        <p:cNvGrpSpPr/>
        <p:nvPr/>
      </p:nvGrpSpPr>
      <p:grpSpPr>
        <a:xfrm>
          <a:off x="0" y="0"/>
          <a:ext cx="0" cy="0"/>
          <a:chOff x="0" y="0"/>
          <a:chExt cx="0" cy="0"/>
        </a:xfrm>
      </p:grpSpPr>
      <p:pic>
        <p:nvPicPr>
          <p:cNvPr descr="/mnt/data/wide_clean_abstract_graphic_background_illustratio.png" id="183" name="Google Shape;183;p13"/>
          <p:cNvPicPr preferRelativeResize="0"/>
          <p:nvPr/>
        </p:nvPicPr>
        <p:blipFill rotWithShape="1">
          <a:blip r:embed="rId3">
            <a:alphaModFix amt="40000"/>
          </a:blip>
          <a:srcRect b="0" l="0" r="0" t="0"/>
          <a:stretch/>
        </p:blipFill>
        <p:spPr>
          <a:xfrm>
            <a:off x="0" y="0"/>
            <a:ext cx="12191695" cy="6858000"/>
          </a:xfrm>
          <a:prstGeom prst="rect">
            <a:avLst/>
          </a:prstGeom>
          <a:noFill/>
          <a:ln>
            <a:noFill/>
          </a:ln>
        </p:spPr>
      </p:pic>
      <p:sp>
        <p:nvSpPr>
          <p:cNvPr id="184" name="Google Shape;184;p13"/>
          <p:cNvSpPr/>
          <p:nvPr/>
        </p:nvSpPr>
        <p:spPr>
          <a:xfrm>
            <a:off x="658368" y="594360"/>
            <a:ext cx="210312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7C49F3"/>
              </a:buClr>
              <a:buSzPts val="1000"/>
              <a:buFont typeface="Inter"/>
              <a:buNone/>
            </a:pPr>
            <a:r>
              <a:rPr b="1" i="0" lang="en-US" sz="1750" u="none" cap="none" strike="noStrike">
                <a:solidFill>
                  <a:srgbClr val="7C49F3"/>
                </a:solidFill>
                <a:latin typeface="Inter"/>
                <a:ea typeface="Inter"/>
                <a:cs typeface="Inter"/>
                <a:sym typeface="Inter"/>
              </a:rPr>
              <a:t>ACTIVITY</a:t>
            </a:r>
            <a:endParaRPr b="0" i="0" sz="1750" u="none" cap="none" strike="noStrike">
              <a:solidFill>
                <a:schemeClr val="dk1"/>
              </a:solidFill>
              <a:latin typeface="Inter"/>
              <a:ea typeface="Inter"/>
              <a:cs typeface="Inter"/>
              <a:sym typeface="Inter"/>
            </a:endParaRPr>
          </a:p>
        </p:txBody>
      </p:sp>
      <p:sp>
        <p:nvSpPr>
          <p:cNvPr id="185" name="Google Shape;185;p13"/>
          <p:cNvSpPr/>
          <p:nvPr/>
        </p:nvSpPr>
        <p:spPr>
          <a:xfrm>
            <a:off x="658368" y="1005840"/>
            <a:ext cx="7315200" cy="82296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400"/>
              <a:buFont typeface="Inter"/>
              <a:buNone/>
            </a:pPr>
            <a:r>
              <a:rPr b="1" i="0" lang="en-US" sz="3400" u="none" cap="none" strike="noStrike">
                <a:solidFill>
                  <a:srgbClr val="111827"/>
                </a:solidFill>
                <a:latin typeface="Inter"/>
                <a:ea typeface="Inter"/>
                <a:cs typeface="Inter"/>
                <a:sym typeface="Inter"/>
              </a:rPr>
              <a:t>Final review sprint</a:t>
            </a:r>
            <a:endParaRPr b="0" i="0" sz="3400" u="none" cap="none" strike="noStrike">
              <a:solidFill>
                <a:schemeClr val="dk1"/>
              </a:solidFill>
              <a:latin typeface="Inter"/>
              <a:ea typeface="Inter"/>
              <a:cs typeface="Inter"/>
              <a:sym typeface="Inter"/>
            </a:endParaRPr>
          </a:p>
        </p:txBody>
      </p:sp>
      <p:sp>
        <p:nvSpPr>
          <p:cNvPr id="186" name="Google Shape;186;p13"/>
          <p:cNvSpPr/>
          <p:nvPr/>
        </p:nvSpPr>
        <p:spPr>
          <a:xfrm>
            <a:off x="685800" y="2331720"/>
            <a:ext cx="7132320" cy="1920240"/>
          </a:xfrm>
          <a:prstGeom prst="rect">
            <a:avLst/>
          </a:prstGeom>
          <a:solidFill>
            <a:srgbClr val="FFFFFF">
              <a:alpha val="92156"/>
            </a:srgbClr>
          </a:solidFill>
          <a:ln cap="flat" cmpd="sng" w="15225">
            <a:solidFill>
              <a:srgbClr val="D8CDFD"/>
            </a:solidFill>
            <a:prstDash val="solid"/>
            <a:round/>
            <a:headEnd len="sm" w="sm" type="none"/>
            <a:tailEnd len="sm" w="sm" type="none"/>
          </a:ln>
        </p:spPr>
        <p:txBody>
          <a:bodyPr anchorCtr="0" anchor="ctr" bIns="3800" lIns="3800" spcFirstLastPara="1" rIns="3800" wrap="square" tIns="3800">
            <a:normAutofit/>
          </a:bodyPr>
          <a:lstStyle/>
          <a:p>
            <a:pPr indent="0" lvl="0" marL="0" marR="0" rtl="0" algn="ctr">
              <a:spcBef>
                <a:spcPts val="0"/>
              </a:spcBef>
              <a:spcAft>
                <a:spcPts val="0"/>
              </a:spcAft>
              <a:buClr>
                <a:srgbClr val="111827"/>
              </a:buClr>
              <a:buSzPts val="1800"/>
              <a:buFont typeface="Inter"/>
              <a:buNone/>
            </a:pPr>
            <a:r>
              <a:rPr b="0" i="0" lang="en-US" sz="1800" u="none" cap="none" strike="noStrike">
                <a:solidFill>
                  <a:srgbClr val="111827"/>
                </a:solidFill>
                <a:latin typeface="Inter"/>
                <a:ea typeface="Inter"/>
                <a:cs typeface="Inter"/>
                <a:sym typeface="Inter"/>
              </a:rPr>
              <a:t>Use the challenge prompt on a real draft. Mark: keep, revise, remove, validate.</a:t>
            </a:r>
            <a:endParaRPr b="0" i="0" sz="1800" u="none" cap="none" strike="noStrike">
              <a:solidFill>
                <a:schemeClr val="dk1"/>
              </a:solidFill>
              <a:latin typeface="Inter"/>
              <a:ea typeface="Inter"/>
              <a:cs typeface="Inter"/>
              <a:sym typeface="Inter"/>
            </a:endParaRPr>
          </a:p>
        </p:txBody>
      </p:sp>
      <p:sp>
        <p:nvSpPr>
          <p:cNvPr id="187" name="Google Shape;187;p13"/>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3 · Review + Improve</a:t>
            </a:r>
            <a:endParaRPr b="0" i="0" sz="750" u="none" cap="none" strike="noStrike">
              <a:solidFill>
                <a:schemeClr val="dk1"/>
              </a:solidFill>
              <a:latin typeface="Inter"/>
              <a:ea typeface="Inter"/>
              <a:cs typeface="Inter"/>
              <a:sym typeface="Inter"/>
            </a:endParaRPr>
          </a:p>
        </p:txBody>
      </p:sp>
      <p:sp>
        <p:nvSpPr>
          <p:cNvPr id="188" name="Google Shape;188;p13"/>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3" name="Shape 193"/>
        <p:cNvGrpSpPr/>
        <p:nvPr/>
      </p:nvGrpSpPr>
      <p:grpSpPr>
        <a:xfrm>
          <a:off x="0" y="0"/>
          <a:ext cx="0" cy="0"/>
          <a:chOff x="0" y="0"/>
          <a:chExt cx="0" cy="0"/>
        </a:xfrm>
      </p:grpSpPr>
      <p:sp>
        <p:nvSpPr>
          <p:cNvPr id="194" name="Google Shape;194;p14"/>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195" name="Google Shape;195;p14"/>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The main question</a:t>
            </a:r>
            <a:endParaRPr b="0" i="0" sz="2800" u="none" cap="none" strike="noStrike">
              <a:solidFill>
                <a:schemeClr val="dk1"/>
              </a:solidFill>
              <a:latin typeface="Inter"/>
              <a:ea typeface="Inter"/>
              <a:cs typeface="Inter"/>
              <a:sym typeface="Inter"/>
            </a:endParaRPr>
          </a:p>
        </p:txBody>
      </p:sp>
      <p:cxnSp>
        <p:nvCxnSpPr>
          <p:cNvPr id="196" name="Google Shape;196;p14"/>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197" name="Google Shape;197;p14"/>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198" name="Google Shape;198;p14"/>
          <p:cNvSpPr/>
          <p:nvPr/>
        </p:nvSpPr>
        <p:spPr>
          <a:xfrm>
            <a:off x="749808" y="1691640"/>
            <a:ext cx="7178040" cy="114300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600"/>
              <a:buFont typeface="Inter"/>
              <a:buNone/>
            </a:pPr>
            <a:r>
              <a:rPr b="1" i="0" lang="en-US" sz="3600" u="none" cap="none" strike="noStrike">
                <a:solidFill>
                  <a:srgbClr val="111827"/>
                </a:solidFill>
                <a:latin typeface="Inter"/>
                <a:ea typeface="Inter"/>
                <a:cs typeface="Inter"/>
                <a:sym typeface="Inter"/>
              </a:rPr>
              <a:t>Will this help the learner do something useful?</a:t>
            </a:r>
            <a:endParaRPr b="0" i="0" sz="3600" u="none" cap="none" strike="noStrike">
              <a:solidFill>
                <a:schemeClr val="dk1"/>
              </a:solidFill>
              <a:latin typeface="Inter"/>
              <a:ea typeface="Inter"/>
              <a:cs typeface="Inter"/>
              <a:sym typeface="Inter"/>
            </a:endParaRPr>
          </a:p>
        </p:txBody>
      </p:sp>
      <p:sp>
        <p:nvSpPr>
          <p:cNvPr id="199" name="Google Shape;199;p14"/>
          <p:cNvSpPr/>
          <p:nvPr/>
        </p:nvSpPr>
        <p:spPr>
          <a:xfrm>
            <a:off x="786384" y="3017520"/>
            <a:ext cx="6812280" cy="118872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526071"/>
              </a:buClr>
              <a:buSzPts val="1700"/>
              <a:buFont typeface="Inter"/>
              <a:buNone/>
            </a:pPr>
            <a:r>
              <a:rPr b="0" i="0" lang="en-US" sz="1700" u="none" cap="none" strike="noStrike">
                <a:solidFill>
                  <a:srgbClr val="526071"/>
                </a:solidFill>
                <a:latin typeface="Inter"/>
                <a:ea typeface="Inter"/>
                <a:cs typeface="Inter"/>
                <a:sym typeface="Inter"/>
              </a:rPr>
              <a:t>Keep asking it at every step: prompt, draft, review, revision, build, and QA.</a:t>
            </a:r>
            <a:endParaRPr b="0" i="0" sz="1700" u="none" cap="none" strike="noStrike">
              <a:solidFill>
                <a:schemeClr val="dk1"/>
              </a:solidFill>
              <a:latin typeface="Inter"/>
              <a:ea typeface="Inter"/>
              <a:cs typeface="Inter"/>
              <a:sym typeface="Inter"/>
            </a:endParaRPr>
          </a:p>
        </p:txBody>
      </p:sp>
      <p:sp>
        <p:nvSpPr>
          <p:cNvPr id="200" name="Google Shape;200;p14"/>
          <p:cNvSpPr/>
          <p:nvPr/>
        </p:nvSpPr>
        <p:spPr>
          <a:xfrm>
            <a:off x="8732520" y="1874520"/>
            <a:ext cx="1463040" cy="14630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7C49F3"/>
              </a:buClr>
              <a:buSzPts val="9600"/>
              <a:buFont typeface="Inter"/>
              <a:buNone/>
            </a:pPr>
            <a:r>
              <a:rPr b="1" i="0" lang="en-US" sz="9600" u="none" cap="none" strike="noStrike">
                <a:solidFill>
                  <a:srgbClr val="7C49F3"/>
                </a:solidFill>
                <a:latin typeface="Inter"/>
                <a:ea typeface="Inter"/>
                <a:cs typeface="Inter"/>
                <a:sym typeface="Inter"/>
              </a:rPr>
              <a:t>?</a:t>
            </a:r>
            <a:endParaRPr b="0" i="0" sz="9600" u="none" cap="none" strike="noStrike">
              <a:solidFill>
                <a:schemeClr val="dk1"/>
              </a:solidFill>
              <a:latin typeface="Inter"/>
              <a:ea typeface="Inter"/>
              <a:cs typeface="Inter"/>
              <a:sym typeface="Inter"/>
            </a:endParaRPr>
          </a:p>
        </p:txBody>
      </p:sp>
      <p:sp>
        <p:nvSpPr>
          <p:cNvPr id="201" name="Google Shape;201;p14"/>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3 · Review + Improve</a:t>
            </a:r>
            <a:endParaRPr b="0" i="0" sz="750" u="none" cap="none" strike="noStrike">
              <a:solidFill>
                <a:schemeClr val="dk1"/>
              </a:solidFill>
              <a:latin typeface="Inter"/>
              <a:ea typeface="Inter"/>
              <a:cs typeface="Inter"/>
              <a:sym typeface="Inter"/>
            </a:endParaRPr>
          </a:p>
        </p:txBody>
      </p:sp>
      <p:sp>
        <p:nvSpPr>
          <p:cNvPr id="202" name="Google Shape;202;p14"/>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7" name="Shape 207"/>
        <p:cNvGrpSpPr/>
        <p:nvPr/>
      </p:nvGrpSpPr>
      <p:grpSpPr>
        <a:xfrm>
          <a:off x="0" y="0"/>
          <a:ext cx="0" cy="0"/>
          <a:chOff x="0" y="0"/>
          <a:chExt cx="0" cy="0"/>
        </a:xfrm>
      </p:grpSpPr>
      <p:sp>
        <p:nvSpPr>
          <p:cNvPr id="208" name="Google Shape;208;p15"/>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WRAP</a:t>
            </a:r>
            <a:endParaRPr b="0" i="0" sz="1750" u="none" cap="none" strike="noStrike">
              <a:solidFill>
                <a:schemeClr val="dk1"/>
              </a:solidFill>
              <a:latin typeface="Inter"/>
              <a:ea typeface="Inter"/>
              <a:cs typeface="Inter"/>
              <a:sym typeface="Inter"/>
            </a:endParaRPr>
          </a:p>
        </p:txBody>
      </p:sp>
      <p:sp>
        <p:nvSpPr>
          <p:cNvPr id="209" name="Google Shape;209;p15"/>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Session 3 wrap</a:t>
            </a:r>
            <a:endParaRPr b="0" i="0" sz="2800" u="none" cap="none" strike="noStrike">
              <a:solidFill>
                <a:schemeClr val="dk1"/>
              </a:solidFill>
              <a:latin typeface="Inter"/>
              <a:ea typeface="Inter"/>
              <a:cs typeface="Inter"/>
              <a:sym typeface="Inter"/>
            </a:endParaRPr>
          </a:p>
        </p:txBody>
      </p:sp>
      <p:cxnSp>
        <p:nvCxnSpPr>
          <p:cNvPr id="210" name="Google Shape;210;p15"/>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211" name="Google Shape;211;p15"/>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212" name="Google Shape;212;p15"/>
          <p:cNvSpPr/>
          <p:nvPr/>
        </p:nvSpPr>
        <p:spPr>
          <a:xfrm>
            <a:off x="73152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01</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Surface assumptions</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Rate risk before building.</a:t>
            </a:r>
            <a:endParaRPr b="0" i="0" sz="1500" u="none" cap="none" strike="noStrike">
              <a:solidFill>
                <a:schemeClr val="dk1"/>
              </a:solidFill>
              <a:latin typeface="Inter"/>
              <a:ea typeface="Inter"/>
              <a:cs typeface="Inter"/>
              <a:sym typeface="Inter"/>
            </a:endParaRPr>
          </a:p>
        </p:txBody>
      </p:sp>
      <p:sp>
        <p:nvSpPr>
          <p:cNvPr id="213" name="Google Shape;213;p15"/>
          <p:cNvSpPr/>
          <p:nvPr/>
        </p:nvSpPr>
        <p:spPr>
          <a:xfrm>
            <a:off x="4251960" y="1965960"/>
            <a:ext cx="2880360" cy="2423160"/>
          </a:xfrm>
          <a:prstGeom prst="rect">
            <a:avLst/>
          </a:prstGeom>
          <a:solidFill>
            <a:srgbClr val="F8F7FF"/>
          </a:solidFill>
          <a:ln cap="flat" cmpd="sng" w="15225">
            <a:solidFill>
              <a:srgbClr val="7C49F3"/>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02</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Review for barriers</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Plain language and accessibility upfront.</a:t>
            </a:r>
            <a:endParaRPr b="0" i="0" sz="1500" u="none" cap="none" strike="noStrike">
              <a:solidFill>
                <a:schemeClr val="dk1"/>
              </a:solidFill>
              <a:latin typeface="Inter"/>
              <a:ea typeface="Inter"/>
              <a:cs typeface="Inter"/>
              <a:sym typeface="Inter"/>
            </a:endParaRPr>
          </a:p>
        </p:txBody>
      </p:sp>
      <p:sp>
        <p:nvSpPr>
          <p:cNvPr id="214" name="Google Shape;214;p15"/>
          <p:cNvSpPr/>
          <p:nvPr/>
        </p:nvSpPr>
        <p:spPr>
          <a:xfrm>
            <a:off x="777240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03</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Challenge the draft</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Revise for action, </a:t>
            </a:r>
            <a:endParaRPr b="0" i="0" sz="1500" u="none" cap="none" strike="noStrike">
              <a:solidFill>
                <a:srgbClr val="111827"/>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practice, and </a:t>
            </a:r>
            <a:endParaRPr b="0" i="0" sz="1500" u="none" cap="none" strike="noStrike">
              <a:solidFill>
                <a:srgbClr val="111827"/>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usefulness.</a:t>
            </a:r>
            <a:endParaRPr b="0" i="0" sz="1500" u="none" cap="none" strike="noStrike">
              <a:solidFill>
                <a:schemeClr val="dk1"/>
              </a:solidFill>
              <a:latin typeface="Inter"/>
              <a:ea typeface="Inter"/>
              <a:cs typeface="Inter"/>
              <a:sym typeface="Inter"/>
            </a:endParaRPr>
          </a:p>
        </p:txBody>
      </p:sp>
      <p:sp>
        <p:nvSpPr>
          <p:cNvPr id="215" name="Google Shape;215;p15"/>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3 · Review + Improve</a:t>
            </a:r>
            <a:endParaRPr b="0" i="0" sz="750" u="none" cap="none" strike="noStrike">
              <a:solidFill>
                <a:schemeClr val="dk1"/>
              </a:solidFill>
              <a:latin typeface="Inter"/>
              <a:ea typeface="Inter"/>
              <a:cs typeface="Inter"/>
              <a:sym typeface="Inter"/>
            </a:endParaRPr>
          </a:p>
        </p:txBody>
      </p:sp>
      <p:sp>
        <p:nvSpPr>
          <p:cNvPr id="216" name="Google Shape;216;p15"/>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1" name="Shape 221"/>
        <p:cNvGrpSpPr/>
        <p:nvPr/>
      </p:nvGrpSpPr>
      <p:grpSpPr>
        <a:xfrm>
          <a:off x="0" y="0"/>
          <a:ext cx="0" cy="0"/>
          <a:chOff x="0" y="0"/>
          <a:chExt cx="0" cy="0"/>
        </a:xfrm>
      </p:grpSpPr>
      <p:pic>
        <p:nvPicPr>
          <p:cNvPr descr="/mnt/data/a_clean_abstract_graphic_design_background_with_no.png" id="222" name="Google Shape;222;p16"/>
          <p:cNvPicPr preferRelativeResize="0"/>
          <p:nvPr/>
        </p:nvPicPr>
        <p:blipFill rotWithShape="1">
          <a:blip r:embed="rId3">
            <a:alphaModFix/>
          </a:blip>
          <a:srcRect b="0" l="0" r="0" t="0"/>
          <a:stretch/>
        </p:blipFill>
        <p:spPr>
          <a:xfrm>
            <a:off x="0" y="0"/>
            <a:ext cx="12191695" cy="6858000"/>
          </a:xfrm>
          <a:prstGeom prst="rect">
            <a:avLst/>
          </a:prstGeom>
          <a:noFill/>
          <a:ln>
            <a:noFill/>
          </a:ln>
        </p:spPr>
      </p:pic>
      <p:sp>
        <p:nvSpPr>
          <p:cNvPr id="223" name="Google Shape;223;p16"/>
          <p:cNvSpPr/>
          <p:nvPr/>
        </p:nvSpPr>
        <p:spPr>
          <a:xfrm>
            <a:off x="658368" y="1508760"/>
            <a:ext cx="6675120" cy="100584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4000"/>
              <a:buFont typeface="Inter"/>
              <a:buNone/>
            </a:pPr>
            <a:r>
              <a:rPr b="1" i="0" lang="en-US" sz="4000" u="none" cap="none" strike="noStrike">
                <a:solidFill>
                  <a:srgbClr val="111827"/>
                </a:solidFill>
                <a:latin typeface="Inter"/>
                <a:ea typeface="Inter"/>
                <a:cs typeface="Inter"/>
                <a:sym typeface="Inter"/>
              </a:rPr>
              <a:t>Questions + next steps</a:t>
            </a:r>
            <a:endParaRPr b="0" i="0" sz="4000" u="none" cap="none" strike="noStrike">
              <a:solidFill>
                <a:schemeClr val="dk1"/>
              </a:solidFill>
              <a:latin typeface="Inter"/>
              <a:ea typeface="Inter"/>
              <a:cs typeface="Inter"/>
              <a:sym typeface="Inter"/>
            </a:endParaRPr>
          </a:p>
        </p:txBody>
      </p:sp>
      <p:sp>
        <p:nvSpPr>
          <p:cNvPr id="224" name="Google Shape;224;p16"/>
          <p:cNvSpPr/>
          <p:nvPr/>
        </p:nvSpPr>
        <p:spPr>
          <a:xfrm>
            <a:off x="713232" y="2788920"/>
            <a:ext cx="530352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526071"/>
              </a:buClr>
              <a:buSzPts val="1800"/>
              <a:buFont typeface="Inter"/>
              <a:buNone/>
            </a:pPr>
            <a:r>
              <a:rPr b="0" i="0" lang="en-US" sz="1800" u="none" cap="none" strike="noStrike">
                <a:solidFill>
                  <a:srgbClr val="526071"/>
                </a:solidFill>
                <a:latin typeface="Inter"/>
                <a:ea typeface="Inter"/>
                <a:cs typeface="Inter"/>
                <a:sym typeface="Inter"/>
              </a:rPr>
              <a:t>What questions or use cases should we tackle next?</a:t>
            </a:r>
            <a:endParaRPr b="0" i="0" sz="1800" u="none" cap="none" strike="noStrike">
              <a:solidFill>
                <a:schemeClr val="dk1"/>
              </a:solidFill>
              <a:latin typeface="Inter"/>
              <a:ea typeface="Inter"/>
              <a:cs typeface="Inter"/>
              <a:sym typeface="Inter"/>
            </a:endParaRPr>
          </a:p>
        </p:txBody>
      </p:sp>
      <p:sp>
        <p:nvSpPr>
          <p:cNvPr id="225" name="Google Shape;225;p16"/>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3 · Review + Improve</a:t>
            </a:r>
            <a:endParaRPr b="0" i="0" sz="750" u="none" cap="none" strike="noStrike">
              <a:solidFill>
                <a:schemeClr val="dk1"/>
              </a:solidFill>
              <a:latin typeface="Inter"/>
              <a:ea typeface="Inter"/>
              <a:cs typeface="Inter"/>
              <a:sym typeface="Inter"/>
            </a:endParaRPr>
          </a:p>
        </p:txBody>
      </p:sp>
      <p:sp>
        <p:nvSpPr>
          <p:cNvPr id="226" name="Google Shape;226;p16"/>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 name="Shape 26"/>
        <p:cNvGrpSpPr/>
        <p:nvPr/>
      </p:nvGrpSpPr>
      <p:grpSpPr>
        <a:xfrm>
          <a:off x="0" y="0"/>
          <a:ext cx="0" cy="0"/>
          <a:chOff x="0" y="0"/>
          <a:chExt cx="0" cy="0"/>
        </a:xfrm>
      </p:grpSpPr>
      <p:sp>
        <p:nvSpPr>
          <p:cNvPr id="27" name="Google Shape;27;p2"/>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MINDSET</a:t>
            </a:r>
            <a:endParaRPr b="0" i="0" sz="1750" u="none" cap="none" strike="noStrike">
              <a:solidFill>
                <a:schemeClr val="dk1"/>
              </a:solidFill>
              <a:latin typeface="Inter"/>
              <a:ea typeface="Inter"/>
              <a:cs typeface="Inter"/>
              <a:sym typeface="Inter"/>
            </a:endParaRPr>
          </a:p>
        </p:txBody>
      </p:sp>
      <p:sp>
        <p:nvSpPr>
          <p:cNvPr id="28" name="Google Shape;28;p2"/>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Quality comes from review</a:t>
            </a:r>
            <a:endParaRPr b="0" i="0" sz="2800" u="none" cap="none" strike="noStrike">
              <a:solidFill>
                <a:schemeClr val="dk1"/>
              </a:solidFill>
              <a:latin typeface="Inter"/>
              <a:ea typeface="Inter"/>
              <a:cs typeface="Inter"/>
              <a:sym typeface="Inter"/>
            </a:endParaRPr>
          </a:p>
        </p:txBody>
      </p:sp>
      <p:cxnSp>
        <p:nvCxnSpPr>
          <p:cNvPr id="29" name="Google Shape;29;p2"/>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30" name="Google Shape;30;p2"/>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31" name="Google Shape;31;p2"/>
          <p:cNvSpPr/>
          <p:nvPr/>
        </p:nvSpPr>
        <p:spPr>
          <a:xfrm>
            <a:off x="749808" y="1691640"/>
            <a:ext cx="7178040" cy="114300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600"/>
              <a:buFont typeface="Inter"/>
              <a:buNone/>
            </a:pPr>
            <a:r>
              <a:rPr b="1" i="0" lang="en-US" sz="3600" u="none" cap="none" strike="noStrike">
                <a:solidFill>
                  <a:srgbClr val="111827"/>
                </a:solidFill>
                <a:latin typeface="Inter"/>
                <a:ea typeface="Inter"/>
                <a:cs typeface="Inter"/>
                <a:sym typeface="Inter"/>
              </a:rPr>
              <a:t>Do not accept the first good-sounding draft.</a:t>
            </a:r>
            <a:endParaRPr b="0" i="0" sz="3600" u="none" cap="none" strike="noStrike">
              <a:solidFill>
                <a:schemeClr val="dk1"/>
              </a:solidFill>
              <a:latin typeface="Inter"/>
              <a:ea typeface="Inter"/>
              <a:cs typeface="Inter"/>
              <a:sym typeface="Inter"/>
            </a:endParaRPr>
          </a:p>
        </p:txBody>
      </p:sp>
      <p:sp>
        <p:nvSpPr>
          <p:cNvPr id="32" name="Google Shape;32;p2"/>
          <p:cNvSpPr/>
          <p:nvPr/>
        </p:nvSpPr>
        <p:spPr>
          <a:xfrm>
            <a:off x="786384" y="3017520"/>
            <a:ext cx="6812280" cy="118872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526071"/>
              </a:buClr>
              <a:buSzPts val="1700"/>
              <a:buFont typeface="Inter"/>
              <a:buNone/>
            </a:pPr>
            <a:r>
              <a:rPr b="0" i="0" lang="en-US" sz="1700" u="none" cap="none" strike="noStrike">
                <a:solidFill>
                  <a:srgbClr val="526071"/>
                </a:solidFill>
                <a:latin typeface="Inter"/>
                <a:ea typeface="Inter"/>
                <a:cs typeface="Inter"/>
                <a:sym typeface="Inter"/>
              </a:rPr>
              <a:t>Ask AI to surface assumptions, gaps, barriers, and revisions before you build.</a:t>
            </a:r>
            <a:endParaRPr b="0" i="0" sz="1700" u="none" cap="none" strike="noStrike">
              <a:solidFill>
                <a:schemeClr val="dk1"/>
              </a:solidFill>
              <a:latin typeface="Inter"/>
              <a:ea typeface="Inter"/>
              <a:cs typeface="Inter"/>
              <a:sym typeface="Inter"/>
            </a:endParaRPr>
          </a:p>
        </p:txBody>
      </p:sp>
      <p:sp>
        <p:nvSpPr>
          <p:cNvPr id="33" name="Google Shape;33;p2"/>
          <p:cNvSpPr/>
          <p:nvPr/>
        </p:nvSpPr>
        <p:spPr>
          <a:xfrm>
            <a:off x="8732520" y="1874520"/>
            <a:ext cx="1463040" cy="14630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7C49F3"/>
              </a:buClr>
              <a:buSzPts val="9600"/>
              <a:buFont typeface="Inter"/>
              <a:buNone/>
            </a:pPr>
            <a:r>
              <a:rPr b="1" i="0" lang="en-US" sz="9600" u="none" cap="none" strike="noStrike">
                <a:solidFill>
                  <a:srgbClr val="7C49F3"/>
                </a:solidFill>
                <a:latin typeface="Inter"/>
                <a:ea typeface="Inter"/>
                <a:cs typeface="Inter"/>
                <a:sym typeface="Inter"/>
              </a:rPr>
              <a:t>?</a:t>
            </a:r>
            <a:endParaRPr b="0" i="0" sz="9600" u="none" cap="none" strike="noStrike">
              <a:solidFill>
                <a:schemeClr val="dk1"/>
              </a:solidFill>
              <a:latin typeface="Inter"/>
              <a:ea typeface="Inter"/>
              <a:cs typeface="Inter"/>
              <a:sym typeface="Inter"/>
            </a:endParaRPr>
          </a:p>
        </p:txBody>
      </p:sp>
      <p:sp>
        <p:nvSpPr>
          <p:cNvPr id="34" name="Google Shape;34;p2"/>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3 · Review + Improve</a:t>
            </a:r>
            <a:endParaRPr b="0" i="0" sz="750" u="none" cap="none" strike="noStrike">
              <a:solidFill>
                <a:schemeClr val="dk1"/>
              </a:solidFill>
              <a:latin typeface="Inter"/>
              <a:ea typeface="Inter"/>
              <a:cs typeface="Inter"/>
              <a:sym typeface="Inter"/>
            </a:endParaRPr>
          </a:p>
        </p:txBody>
      </p:sp>
      <p:sp>
        <p:nvSpPr>
          <p:cNvPr id="35" name="Google Shape;35;p2"/>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 name="Shape 40"/>
        <p:cNvGrpSpPr/>
        <p:nvPr/>
      </p:nvGrpSpPr>
      <p:grpSpPr>
        <a:xfrm>
          <a:off x="0" y="0"/>
          <a:ext cx="0" cy="0"/>
          <a:chOff x="0" y="0"/>
          <a:chExt cx="0" cy="0"/>
        </a:xfrm>
      </p:grpSpPr>
      <p:sp>
        <p:nvSpPr>
          <p:cNvPr id="41" name="Google Shape;41;p3"/>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PROMPT</a:t>
            </a:r>
            <a:endParaRPr b="0" i="0" sz="1750" u="none" cap="none" strike="noStrike">
              <a:solidFill>
                <a:schemeClr val="dk1"/>
              </a:solidFill>
              <a:latin typeface="Inter"/>
              <a:ea typeface="Inter"/>
              <a:cs typeface="Inter"/>
              <a:sym typeface="Inter"/>
            </a:endParaRPr>
          </a:p>
        </p:txBody>
      </p:sp>
      <p:sp>
        <p:nvSpPr>
          <p:cNvPr id="42" name="Google Shape;42;p3"/>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Ask AI to name assumptions</a:t>
            </a:r>
            <a:endParaRPr b="0" i="0" sz="2800" u="none" cap="none" strike="noStrike">
              <a:solidFill>
                <a:schemeClr val="dk1"/>
              </a:solidFill>
              <a:latin typeface="Inter"/>
              <a:ea typeface="Inter"/>
              <a:cs typeface="Inter"/>
              <a:sym typeface="Inter"/>
            </a:endParaRPr>
          </a:p>
        </p:txBody>
      </p:sp>
      <p:cxnSp>
        <p:nvCxnSpPr>
          <p:cNvPr id="43" name="Google Shape;43;p3"/>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44" name="Google Shape;44;p3"/>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45" name="Google Shape;45;p3"/>
          <p:cNvSpPr/>
          <p:nvPr/>
        </p:nvSpPr>
        <p:spPr>
          <a:xfrm>
            <a:off x="822960" y="1691640"/>
            <a:ext cx="10561320" cy="3383280"/>
          </a:xfrm>
          <a:prstGeom prst="rect">
            <a:avLst/>
          </a:prstGeom>
          <a:solidFill>
            <a:srgbClr val="F8F7FF"/>
          </a:solidFill>
          <a:ln cap="flat" cmpd="sng" w="16500">
            <a:solidFill>
              <a:srgbClr val="D8CDFD"/>
            </a:solidFill>
            <a:prstDash val="solid"/>
            <a:round/>
            <a:headEnd len="sm" w="sm" type="none"/>
            <a:tailEnd len="sm" w="sm" type="none"/>
          </a:ln>
        </p:spPr>
        <p:txBody>
          <a:bodyPr anchorCtr="0" anchor="ctr" bIns="3175" lIns="3175" spcFirstLastPara="1" rIns="3175" wrap="square" tIns="3175">
            <a:normAutofit/>
          </a:bodyPr>
          <a:lstStyle/>
          <a:p>
            <a:pPr indent="0" lvl="0" marL="0" marR="0" rtl="0" algn="ctr">
              <a:spcBef>
                <a:spcPts val="0"/>
              </a:spcBef>
              <a:spcAft>
                <a:spcPts val="0"/>
              </a:spcAft>
              <a:buClr>
                <a:srgbClr val="111827"/>
              </a:buClr>
              <a:buSzPts val="1700"/>
              <a:buFont typeface="Inter"/>
              <a:buNone/>
            </a:pPr>
            <a:r>
              <a:rPr b="1" i="0" lang="en-US" sz="1700" u="none" cap="none" strike="noStrike">
                <a:solidFill>
                  <a:srgbClr val="111827"/>
                </a:solidFill>
                <a:latin typeface="Inter"/>
                <a:ea typeface="Inter"/>
                <a:cs typeface="Inter"/>
                <a:sym typeface="Inter"/>
              </a:rPr>
              <a:t>PROMPT TO TRY</a:t>
            </a:r>
            <a:endParaRPr b="1" i="0" sz="1700" u="none" cap="none" strike="noStrike">
              <a:solidFill>
                <a:schemeClr val="dk1"/>
              </a:solidFill>
              <a:latin typeface="Inter"/>
              <a:ea typeface="Inter"/>
              <a:cs typeface="Inter"/>
              <a:sym typeface="Inter"/>
            </a:endParaRPr>
          </a:p>
          <a:p>
            <a:pPr indent="0" lvl="0" marL="0" marR="0" rtl="0" algn="ctr">
              <a:spcBef>
                <a:spcPts val="0"/>
              </a:spcBef>
              <a:spcAft>
                <a:spcPts val="0"/>
              </a:spcAft>
              <a:buClr>
                <a:schemeClr val="dk1"/>
              </a:buClr>
              <a:buSzPts val="1700"/>
              <a:buFont typeface="Inter"/>
              <a:buNone/>
            </a:pPr>
            <a:r>
              <a:t/>
            </a:r>
            <a:endParaRPr b="0" i="0" sz="1700" u="none" cap="none" strike="noStrike">
              <a:solidFill>
                <a:schemeClr val="dk1"/>
              </a:solidFill>
              <a:latin typeface="Inter"/>
              <a:ea typeface="Inter"/>
              <a:cs typeface="Inter"/>
              <a:sym typeface="Inter"/>
            </a:endParaRPr>
          </a:p>
          <a:p>
            <a:pPr indent="0" lvl="0" marL="0" marR="0" rtl="0" algn="ctr">
              <a:spcBef>
                <a:spcPts val="0"/>
              </a:spcBef>
              <a:spcAft>
                <a:spcPts val="0"/>
              </a:spcAft>
              <a:buClr>
                <a:srgbClr val="111827"/>
              </a:buClr>
              <a:buSzPts val="1700"/>
              <a:buFont typeface="Inter"/>
              <a:buNone/>
            </a:pPr>
            <a:r>
              <a:rPr b="0" i="0" lang="en-US" sz="1700" u="none" cap="none" strike="noStrike">
                <a:solidFill>
                  <a:srgbClr val="111827"/>
                </a:solidFill>
                <a:latin typeface="Inter"/>
                <a:ea typeface="Inter"/>
                <a:cs typeface="Inter"/>
                <a:sym typeface="Inter"/>
              </a:rPr>
              <a:t>What assumptions did you make about the learners, prior knowledge, motivation, workplace context, accessibility needs, language needs, and what they need to do? Label each assumption as low-risk, medium-risk, or high-risk.</a:t>
            </a:r>
            <a:endParaRPr b="0" i="0" sz="1700" u="none" cap="none" strike="noStrike">
              <a:solidFill>
                <a:schemeClr val="dk1"/>
              </a:solidFill>
              <a:latin typeface="Inter"/>
              <a:ea typeface="Inter"/>
              <a:cs typeface="Inter"/>
              <a:sym typeface="Inter"/>
            </a:endParaRPr>
          </a:p>
        </p:txBody>
      </p:sp>
      <p:sp>
        <p:nvSpPr>
          <p:cNvPr id="46" name="Google Shape;46;p3"/>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3 · Review + Improve</a:t>
            </a:r>
            <a:endParaRPr b="0" i="0" sz="750" u="none" cap="none" strike="noStrike">
              <a:solidFill>
                <a:schemeClr val="dk1"/>
              </a:solidFill>
              <a:latin typeface="Inter"/>
              <a:ea typeface="Inter"/>
              <a:cs typeface="Inter"/>
              <a:sym typeface="Inter"/>
            </a:endParaRPr>
          </a:p>
        </p:txBody>
      </p:sp>
      <p:sp>
        <p:nvSpPr>
          <p:cNvPr id="47" name="Google Shape;47;p3"/>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 name="Shape 52"/>
        <p:cNvGrpSpPr/>
        <p:nvPr/>
      </p:nvGrpSpPr>
      <p:grpSpPr>
        <a:xfrm>
          <a:off x="0" y="0"/>
          <a:ext cx="0" cy="0"/>
          <a:chOff x="0" y="0"/>
          <a:chExt cx="0" cy="0"/>
        </a:xfrm>
      </p:grpSpPr>
      <p:pic>
        <p:nvPicPr>
          <p:cNvPr descr="/mnt/data/wide_clean_abstract_graphic_background_illustratio.png" id="53" name="Google Shape;53;p4"/>
          <p:cNvPicPr preferRelativeResize="0"/>
          <p:nvPr/>
        </p:nvPicPr>
        <p:blipFill rotWithShape="1">
          <a:blip r:embed="rId3">
            <a:alphaModFix amt="40000"/>
          </a:blip>
          <a:srcRect b="0" l="0" r="0" t="0"/>
          <a:stretch/>
        </p:blipFill>
        <p:spPr>
          <a:xfrm>
            <a:off x="0" y="0"/>
            <a:ext cx="12191695" cy="6858000"/>
          </a:xfrm>
          <a:prstGeom prst="rect">
            <a:avLst/>
          </a:prstGeom>
          <a:noFill/>
          <a:ln>
            <a:noFill/>
          </a:ln>
        </p:spPr>
      </p:pic>
      <p:sp>
        <p:nvSpPr>
          <p:cNvPr id="54" name="Google Shape;54;p4"/>
          <p:cNvSpPr/>
          <p:nvPr/>
        </p:nvSpPr>
        <p:spPr>
          <a:xfrm>
            <a:off x="658368" y="594360"/>
            <a:ext cx="210312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7C49F3"/>
              </a:buClr>
              <a:buSzPts val="1000"/>
              <a:buFont typeface="Inter"/>
              <a:buNone/>
            </a:pPr>
            <a:r>
              <a:rPr b="1" i="0" lang="en-US" sz="1750" u="none" cap="none" strike="noStrike">
                <a:solidFill>
                  <a:srgbClr val="7C49F3"/>
                </a:solidFill>
                <a:latin typeface="Inter"/>
                <a:ea typeface="Inter"/>
                <a:cs typeface="Inter"/>
                <a:sym typeface="Inter"/>
              </a:rPr>
              <a:t>ACTIVITY</a:t>
            </a:r>
            <a:endParaRPr b="0" i="0" sz="1750" u="none" cap="none" strike="noStrike">
              <a:solidFill>
                <a:schemeClr val="dk1"/>
              </a:solidFill>
              <a:latin typeface="Inter"/>
              <a:ea typeface="Inter"/>
              <a:cs typeface="Inter"/>
              <a:sym typeface="Inter"/>
            </a:endParaRPr>
          </a:p>
        </p:txBody>
      </p:sp>
      <p:sp>
        <p:nvSpPr>
          <p:cNvPr id="55" name="Google Shape;55;p4"/>
          <p:cNvSpPr/>
          <p:nvPr/>
        </p:nvSpPr>
        <p:spPr>
          <a:xfrm>
            <a:off x="658368" y="1005840"/>
            <a:ext cx="7315200" cy="82296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400"/>
              <a:buFont typeface="Inter"/>
              <a:buNone/>
            </a:pPr>
            <a:r>
              <a:rPr b="1" i="0" lang="en-US" sz="3400" u="none" cap="none" strike="noStrike">
                <a:solidFill>
                  <a:srgbClr val="111827"/>
                </a:solidFill>
                <a:latin typeface="Inter"/>
                <a:ea typeface="Inter"/>
                <a:cs typeface="Inter"/>
                <a:sym typeface="Inter"/>
              </a:rPr>
              <a:t>Assumption scan</a:t>
            </a:r>
            <a:endParaRPr b="0" i="0" sz="3400" u="none" cap="none" strike="noStrike">
              <a:solidFill>
                <a:schemeClr val="dk1"/>
              </a:solidFill>
              <a:latin typeface="Inter"/>
              <a:ea typeface="Inter"/>
              <a:cs typeface="Inter"/>
              <a:sym typeface="Inter"/>
            </a:endParaRPr>
          </a:p>
        </p:txBody>
      </p:sp>
      <p:sp>
        <p:nvSpPr>
          <p:cNvPr id="56" name="Google Shape;56;p4"/>
          <p:cNvSpPr/>
          <p:nvPr/>
        </p:nvSpPr>
        <p:spPr>
          <a:xfrm>
            <a:off x="685800" y="2331720"/>
            <a:ext cx="7132320" cy="1920240"/>
          </a:xfrm>
          <a:prstGeom prst="rect">
            <a:avLst/>
          </a:prstGeom>
          <a:solidFill>
            <a:srgbClr val="FFFFFF">
              <a:alpha val="92156"/>
            </a:srgbClr>
          </a:solidFill>
          <a:ln cap="flat" cmpd="sng" w="15225">
            <a:solidFill>
              <a:srgbClr val="D8CDFD"/>
            </a:solidFill>
            <a:prstDash val="solid"/>
            <a:round/>
            <a:headEnd len="sm" w="sm" type="none"/>
            <a:tailEnd len="sm" w="sm" type="none"/>
          </a:ln>
        </p:spPr>
        <p:txBody>
          <a:bodyPr anchorCtr="0" anchor="ctr" bIns="3800" lIns="3800" spcFirstLastPara="1" rIns="3800" wrap="square" tIns="3800">
            <a:normAutofit/>
          </a:bodyPr>
          <a:lstStyle/>
          <a:p>
            <a:pPr indent="0" lvl="0" marL="0" marR="0" rtl="0" algn="ctr">
              <a:spcBef>
                <a:spcPts val="0"/>
              </a:spcBef>
              <a:spcAft>
                <a:spcPts val="0"/>
              </a:spcAft>
              <a:buClr>
                <a:srgbClr val="111827"/>
              </a:buClr>
              <a:buSzPts val="1800"/>
              <a:buFont typeface="Inter"/>
              <a:buNone/>
            </a:pPr>
            <a:r>
              <a:rPr b="0" i="0" lang="en-US" sz="1800" u="none" cap="none" strike="noStrike">
                <a:solidFill>
                  <a:srgbClr val="111827"/>
                </a:solidFill>
                <a:latin typeface="Inter"/>
                <a:ea typeface="Inter"/>
                <a:cs typeface="Inter"/>
                <a:sym typeface="Inter"/>
              </a:rPr>
              <a:t>Review an AI draft. Find three hidden assumptions and rate the risk of each one.</a:t>
            </a:r>
            <a:endParaRPr b="0" i="0" sz="1800" u="none" cap="none" strike="noStrike">
              <a:solidFill>
                <a:schemeClr val="dk1"/>
              </a:solidFill>
              <a:latin typeface="Inter"/>
              <a:ea typeface="Inter"/>
              <a:cs typeface="Inter"/>
              <a:sym typeface="Inter"/>
            </a:endParaRPr>
          </a:p>
        </p:txBody>
      </p:sp>
      <p:sp>
        <p:nvSpPr>
          <p:cNvPr id="57" name="Google Shape;57;p4"/>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3 · Review + Improve</a:t>
            </a:r>
            <a:endParaRPr b="0" i="0" sz="750" u="none" cap="none" strike="noStrike">
              <a:solidFill>
                <a:schemeClr val="dk1"/>
              </a:solidFill>
              <a:latin typeface="Inter"/>
              <a:ea typeface="Inter"/>
              <a:cs typeface="Inter"/>
              <a:sym typeface="Inter"/>
            </a:endParaRPr>
          </a:p>
        </p:txBody>
      </p:sp>
      <p:sp>
        <p:nvSpPr>
          <p:cNvPr id="58" name="Google Shape;58;p4"/>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3" name="Shape 63"/>
        <p:cNvGrpSpPr/>
        <p:nvPr/>
      </p:nvGrpSpPr>
      <p:grpSpPr>
        <a:xfrm>
          <a:off x="0" y="0"/>
          <a:ext cx="0" cy="0"/>
          <a:chOff x="0" y="0"/>
          <a:chExt cx="0" cy="0"/>
        </a:xfrm>
      </p:grpSpPr>
      <p:sp>
        <p:nvSpPr>
          <p:cNvPr id="64" name="Google Shape;64;p5"/>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65" name="Google Shape;65;p5"/>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Plain language is access</a:t>
            </a:r>
            <a:endParaRPr b="0" i="0" sz="2800" u="none" cap="none" strike="noStrike">
              <a:solidFill>
                <a:schemeClr val="dk1"/>
              </a:solidFill>
              <a:latin typeface="Inter"/>
              <a:ea typeface="Inter"/>
              <a:cs typeface="Inter"/>
              <a:sym typeface="Inter"/>
            </a:endParaRPr>
          </a:p>
        </p:txBody>
      </p:sp>
      <p:cxnSp>
        <p:nvCxnSpPr>
          <p:cNvPr id="66" name="Google Shape;66;p5"/>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67" name="Google Shape;67;p5"/>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68" name="Google Shape;68;p5"/>
          <p:cNvSpPr/>
          <p:nvPr/>
        </p:nvSpPr>
        <p:spPr>
          <a:xfrm>
            <a:off x="749808" y="1691640"/>
            <a:ext cx="7178040" cy="114300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600"/>
              <a:buFont typeface="Inter"/>
              <a:buNone/>
            </a:pPr>
            <a:r>
              <a:rPr b="1" i="0" lang="en-US" sz="3600" u="none" cap="none" strike="noStrike">
                <a:solidFill>
                  <a:srgbClr val="111827"/>
                </a:solidFill>
                <a:latin typeface="Inter"/>
                <a:ea typeface="Inter"/>
                <a:cs typeface="Inter"/>
                <a:sym typeface="Inter"/>
              </a:rPr>
              <a:t>Make it easier to find, understand, and use.</a:t>
            </a:r>
            <a:endParaRPr b="0" i="0" sz="3600" u="none" cap="none" strike="noStrike">
              <a:solidFill>
                <a:schemeClr val="dk1"/>
              </a:solidFill>
              <a:latin typeface="Inter"/>
              <a:ea typeface="Inter"/>
              <a:cs typeface="Inter"/>
              <a:sym typeface="Inter"/>
            </a:endParaRPr>
          </a:p>
        </p:txBody>
      </p:sp>
      <p:sp>
        <p:nvSpPr>
          <p:cNvPr id="69" name="Google Shape;69;p5"/>
          <p:cNvSpPr/>
          <p:nvPr/>
        </p:nvSpPr>
        <p:spPr>
          <a:xfrm>
            <a:off x="786384" y="3017520"/>
            <a:ext cx="6812280" cy="118872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526071"/>
              </a:buClr>
              <a:buSzPts val="1700"/>
              <a:buFont typeface="Inter"/>
              <a:buNone/>
            </a:pPr>
            <a:r>
              <a:rPr b="0" i="0" lang="en-US" sz="1700" u="none" cap="none" strike="noStrike">
                <a:solidFill>
                  <a:srgbClr val="526071"/>
                </a:solidFill>
                <a:latin typeface="Inter"/>
                <a:ea typeface="Inter"/>
                <a:cs typeface="Inter"/>
                <a:sym typeface="Inter"/>
              </a:rPr>
              <a:t>Plain language is not dumbing down. It supports busy, distracted, neurodivergent, multilingual, and assistive-tech users.</a:t>
            </a:r>
            <a:endParaRPr b="0" i="0" sz="1700" u="none" cap="none" strike="noStrike">
              <a:solidFill>
                <a:schemeClr val="dk1"/>
              </a:solidFill>
              <a:latin typeface="Inter"/>
              <a:ea typeface="Inter"/>
              <a:cs typeface="Inter"/>
              <a:sym typeface="Inter"/>
            </a:endParaRPr>
          </a:p>
        </p:txBody>
      </p:sp>
      <p:sp>
        <p:nvSpPr>
          <p:cNvPr id="70" name="Google Shape;70;p5"/>
          <p:cNvSpPr/>
          <p:nvPr/>
        </p:nvSpPr>
        <p:spPr>
          <a:xfrm>
            <a:off x="8732520" y="1874520"/>
            <a:ext cx="1463040" cy="14630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7C49F3"/>
              </a:buClr>
              <a:buSzPts val="9600"/>
              <a:buFont typeface="Inter"/>
              <a:buNone/>
            </a:pPr>
            <a:r>
              <a:rPr b="1" i="0" lang="en-US" sz="9600" u="none" cap="none" strike="noStrike">
                <a:solidFill>
                  <a:srgbClr val="7C49F3"/>
                </a:solidFill>
                <a:latin typeface="Inter"/>
                <a:ea typeface="Inter"/>
                <a:cs typeface="Inter"/>
                <a:sym typeface="Inter"/>
              </a:rPr>
              <a:t>?</a:t>
            </a:r>
            <a:endParaRPr b="0" i="0" sz="9600" u="none" cap="none" strike="noStrike">
              <a:solidFill>
                <a:schemeClr val="dk1"/>
              </a:solidFill>
              <a:latin typeface="Inter"/>
              <a:ea typeface="Inter"/>
              <a:cs typeface="Inter"/>
              <a:sym typeface="Inter"/>
            </a:endParaRPr>
          </a:p>
        </p:txBody>
      </p:sp>
      <p:sp>
        <p:nvSpPr>
          <p:cNvPr id="71" name="Google Shape;71;p5"/>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3 · Review + Improve</a:t>
            </a:r>
            <a:endParaRPr b="0" i="0" sz="750" u="none" cap="none" strike="noStrike">
              <a:solidFill>
                <a:schemeClr val="dk1"/>
              </a:solidFill>
              <a:latin typeface="Inter"/>
              <a:ea typeface="Inter"/>
              <a:cs typeface="Inter"/>
              <a:sym typeface="Inter"/>
            </a:endParaRPr>
          </a:p>
        </p:txBody>
      </p:sp>
      <p:sp>
        <p:nvSpPr>
          <p:cNvPr id="72" name="Google Shape;72;p5"/>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7" name="Shape 77"/>
        <p:cNvGrpSpPr/>
        <p:nvPr/>
      </p:nvGrpSpPr>
      <p:grpSpPr>
        <a:xfrm>
          <a:off x="0" y="0"/>
          <a:ext cx="0" cy="0"/>
          <a:chOff x="0" y="0"/>
          <a:chExt cx="0" cy="0"/>
        </a:xfrm>
      </p:grpSpPr>
      <p:sp>
        <p:nvSpPr>
          <p:cNvPr id="78" name="Google Shape;78;p6"/>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PROMPT</a:t>
            </a:r>
            <a:endParaRPr b="0" i="0" sz="1750" u="none" cap="none" strike="noStrike">
              <a:solidFill>
                <a:schemeClr val="dk1"/>
              </a:solidFill>
              <a:latin typeface="Inter"/>
              <a:ea typeface="Inter"/>
              <a:cs typeface="Inter"/>
              <a:sym typeface="Inter"/>
            </a:endParaRPr>
          </a:p>
        </p:txBody>
      </p:sp>
      <p:sp>
        <p:nvSpPr>
          <p:cNvPr id="79" name="Google Shape;79;p6"/>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Plain language prompt</a:t>
            </a:r>
            <a:endParaRPr b="0" i="0" sz="2800" u="none" cap="none" strike="noStrike">
              <a:solidFill>
                <a:schemeClr val="dk1"/>
              </a:solidFill>
              <a:latin typeface="Inter"/>
              <a:ea typeface="Inter"/>
              <a:cs typeface="Inter"/>
              <a:sym typeface="Inter"/>
            </a:endParaRPr>
          </a:p>
        </p:txBody>
      </p:sp>
      <p:cxnSp>
        <p:nvCxnSpPr>
          <p:cNvPr id="80" name="Google Shape;80;p6"/>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81" name="Google Shape;81;p6"/>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82" name="Google Shape;82;p6"/>
          <p:cNvSpPr/>
          <p:nvPr/>
        </p:nvSpPr>
        <p:spPr>
          <a:xfrm>
            <a:off x="822960" y="1691640"/>
            <a:ext cx="10561320" cy="3383280"/>
          </a:xfrm>
          <a:prstGeom prst="rect">
            <a:avLst/>
          </a:prstGeom>
          <a:solidFill>
            <a:srgbClr val="F8F7FF"/>
          </a:solidFill>
          <a:ln cap="flat" cmpd="sng" w="16500">
            <a:solidFill>
              <a:srgbClr val="D8CDFD"/>
            </a:solidFill>
            <a:prstDash val="solid"/>
            <a:round/>
            <a:headEnd len="sm" w="sm" type="none"/>
            <a:tailEnd len="sm" w="sm" type="none"/>
          </a:ln>
        </p:spPr>
        <p:txBody>
          <a:bodyPr anchorCtr="0" anchor="ctr" bIns="3175" lIns="3175" spcFirstLastPara="1" rIns="3175" wrap="square" tIns="3175">
            <a:normAutofit/>
          </a:bodyPr>
          <a:lstStyle/>
          <a:p>
            <a:pPr indent="0" lvl="0" marL="0" marR="0" rtl="0" algn="ctr">
              <a:spcBef>
                <a:spcPts val="0"/>
              </a:spcBef>
              <a:spcAft>
                <a:spcPts val="0"/>
              </a:spcAft>
              <a:buClr>
                <a:srgbClr val="111827"/>
              </a:buClr>
              <a:buSzPts val="1700"/>
              <a:buFont typeface="Inter"/>
              <a:buNone/>
            </a:pPr>
            <a:r>
              <a:rPr b="1" i="0" lang="en-US" sz="1700" u="none" cap="none" strike="noStrike">
                <a:solidFill>
                  <a:srgbClr val="111827"/>
                </a:solidFill>
                <a:latin typeface="Inter"/>
                <a:ea typeface="Inter"/>
                <a:cs typeface="Inter"/>
                <a:sym typeface="Inter"/>
              </a:rPr>
              <a:t>PROMPT TO TRY</a:t>
            </a:r>
            <a:endParaRPr b="1" i="0" sz="1700" u="none" cap="none" strike="noStrike">
              <a:solidFill>
                <a:schemeClr val="dk1"/>
              </a:solidFill>
              <a:latin typeface="Inter"/>
              <a:ea typeface="Inter"/>
              <a:cs typeface="Inter"/>
              <a:sym typeface="Inter"/>
            </a:endParaRPr>
          </a:p>
          <a:p>
            <a:pPr indent="0" lvl="0" marL="0" marR="0" rtl="0" algn="ctr">
              <a:spcBef>
                <a:spcPts val="0"/>
              </a:spcBef>
              <a:spcAft>
                <a:spcPts val="0"/>
              </a:spcAft>
              <a:buClr>
                <a:schemeClr val="dk1"/>
              </a:buClr>
              <a:buSzPts val="1700"/>
              <a:buFont typeface="Inter"/>
              <a:buNone/>
            </a:pPr>
            <a:r>
              <a:t/>
            </a:r>
            <a:endParaRPr b="0" i="0" sz="1700" u="none" cap="none" strike="noStrike">
              <a:solidFill>
                <a:schemeClr val="dk1"/>
              </a:solidFill>
              <a:latin typeface="Inter"/>
              <a:ea typeface="Inter"/>
              <a:cs typeface="Inter"/>
              <a:sym typeface="Inter"/>
            </a:endParaRPr>
          </a:p>
          <a:p>
            <a:pPr indent="0" lvl="0" marL="0" marR="0" rtl="0" algn="ctr">
              <a:spcBef>
                <a:spcPts val="0"/>
              </a:spcBef>
              <a:spcAft>
                <a:spcPts val="0"/>
              </a:spcAft>
              <a:buClr>
                <a:srgbClr val="111827"/>
              </a:buClr>
              <a:buSzPts val="1700"/>
              <a:buFont typeface="Inter"/>
              <a:buNone/>
            </a:pPr>
            <a:r>
              <a:rPr b="0" i="0" lang="en-US" sz="1700" u="none" cap="none" strike="noStrike">
                <a:solidFill>
                  <a:srgbClr val="111827"/>
                </a:solidFill>
                <a:latin typeface="Inter"/>
                <a:ea typeface="Inter"/>
                <a:cs typeface="Inter"/>
                <a:sym typeface="Inter"/>
              </a:rPr>
              <a:t>Rewrite this in plain language without losing accuracy. Use shorter sentences, familiar words, active voice, clear headings, and direct instructions. Remove jargon unless the learner truly needs it, and define any required terms.</a:t>
            </a:r>
            <a:endParaRPr b="0" i="0" sz="1700" u="none" cap="none" strike="noStrike">
              <a:solidFill>
                <a:schemeClr val="dk1"/>
              </a:solidFill>
              <a:latin typeface="Inter"/>
              <a:ea typeface="Inter"/>
              <a:cs typeface="Inter"/>
              <a:sym typeface="Inter"/>
            </a:endParaRPr>
          </a:p>
        </p:txBody>
      </p:sp>
      <p:sp>
        <p:nvSpPr>
          <p:cNvPr id="83" name="Google Shape;83;p6"/>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3 · Review + Improve</a:t>
            </a:r>
            <a:endParaRPr b="0" i="0" sz="750" u="none" cap="none" strike="noStrike">
              <a:solidFill>
                <a:schemeClr val="dk1"/>
              </a:solidFill>
              <a:latin typeface="Inter"/>
              <a:ea typeface="Inter"/>
              <a:cs typeface="Inter"/>
              <a:sym typeface="Inter"/>
            </a:endParaRPr>
          </a:p>
        </p:txBody>
      </p:sp>
      <p:sp>
        <p:nvSpPr>
          <p:cNvPr id="84" name="Google Shape;84;p6"/>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9" name="Shape 89"/>
        <p:cNvGrpSpPr/>
        <p:nvPr/>
      </p:nvGrpSpPr>
      <p:grpSpPr>
        <a:xfrm>
          <a:off x="0" y="0"/>
          <a:ext cx="0" cy="0"/>
          <a:chOff x="0" y="0"/>
          <a:chExt cx="0" cy="0"/>
        </a:xfrm>
      </p:grpSpPr>
      <p:sp>
        <p:nvSpPr>
          <p:cNvPr id="90" name="Google Shape;90;p7"/>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91" name="Google Shape;91;p7"/>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Accessibility from the start</a:t>
            </a:r>
            <a:endParaRPr b="0" i="0" sz="2800" u="none" cap="none" strike="noStrike">
              <a:solidFill>
                <a:schemeClr val="dk1"/>
              </a:solidFill>
              <a:latin typeface="Inter"/>
              <a:ea typeface="Inter"/>
              <a:cs typeface="Inter"/>
              <a:sym typeface="Inter"/>
            </a:endParaRPr>
          </a:p>
        </p:txBody>
      </p:sp>
      <p:cxnSp>
        <p:nvCxnSpPr>
          <p:cNvPr id="92" name="Google Shape;92;p7"/>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93" name="Google Shape;93;p7"/>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94" name="Google Shape;94;p7"/>
          <p:cNvSpPr/>
          <p:nvPr/>
        </p:nvSpPr>
        <p:spPr>
          <a:xfrm>
            <a:off x="73152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01</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Perceive</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Text alternatives, </a:t>
            </a:r>
            <a:endParaRPr b="0" i="0" sz="1500" u="none" cap="none" strike="noStrike">
              <a:solidFill>
                <a:srgbClr val="111827"/>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captions, contrast</a:t>
            </a:r>
            <a:endParaRPr b="0" i="0" sz="1500" u="none" cap="none" strike="noStrike">
              <a:solidFill>
                <a:schemeClr val="dk1"/>
              </a:solidFill>
              <a:latin typeface="Inter"/>
              <a:ea typeface="Inter"/>
              <a:cs typeface="Inter"/>
              <a:sym typeface="Inter"/>
            </a:endParaRPr>
          </a:p>
        </p:txBody>
      </p:sp>
      <p:sp>
        <p:nvSpPr>
          <p:cNvPr id="95" name="Google Shape;95;p7"/>
          <p:cNvSpPr/>
          <p:nvPr/>
        </p:nvSpPr>
        <p:spPr>
          <a:xfrm>
            <a:off x="4251960" y="1965960"/>
            <a:ext cx="2880360" cy="2423160"/>
          </a:xfrm>
          <a:prstGeom prst="rect">
            <a:avLst/>
          </a:prstGeom>
          <a:solidFill>
            <a:srgbClr val="F8F7FF"/>
          </a:solidFill>
          <a:ln cap="flat" cmpd="sng" w="15225">
            <a:solidFill>
              <a:srgbClr val="7C49F3"/>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02</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Navigate</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Keyboard access, focus order</a:t>
            </a:r>
            <a:endParaRPr b="0" i="0" sz="1500" u="none" cap="none" strike="noStrike">
              <a:solidFill>
                <a:schemeClr val="dk1"/>
              </a:solidFill>
              <a:latin typeface="Inter"/>
              <a:ea typeface="Inter"/>
              <a:cs typeface="Inter"/>
              <a:sym typeface="Inter"/>
            </a:endParaRPr>
          </a:p>
        </p:txBody>
      </p:sp>
      <p:sp>
        <p:nvSpPr>
          <p:cNvPr id="96" name="Google Shape;96;p7"/>
          <p:cNvSpPr/>
          <p:nvPr/>
        </p:nvSpPr>
        <p:spPr>
          <a:xfrm>
            <a:off x="777240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03</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Understand</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Plain language, structure, chunking</a:t>
            </a:r>
            <a:endParaRPr b="0" i="0" sz="1500" u="none" cap="none" strike="noStrike">
              <a:solidFill>
                <a:schemeClr val="dk1"/>
              </a:solidFill>
              <a:latin typeface="Inter"/>
              <a:ea typeface="Inter"/>
              <a:cs typeface="Inter"/>
              <a:sym typeface="Inter"/>
            </a:endParaRPr>
          </a:p>
        </p:txBody>
      </p:sp>
      <p:sp>
        <p:nvSpPr>
          <p:cNvPr id="97" name="Google Shape;97;p7"/>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3 · Review + Improve</a:t>
            </a:r>
            <a:endParaRPr b="0" i="0" sz="750" u="none" cap="none" strike="noStrike">
              <a:solidFill>
                <a:schemeClr val="dk1"/>
              </a:solidFill>
              <a:latin typeface="Inter"/>
              <a:ea typeface="Inter"/>
              <a:cs typeface="Inter"/>
              <a:sym typeface="Inter"/>
            </a:endParaRPr>
          </a:p>
        </p:txBody>
      </p:sp>
      <p:sp>
        <p:nvSpPr>
          <p:cNvPr id="98" name="Google Shape;98;p7"/>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3" name="Shape 103"/>
        <p:cNvGrpSpPr/>
        <p:nvPr/>
      </p:nvGrpSpPr>
      <p:grpSpPr>
        <a:xfrm>
          <a:off x="0" y="0"/>
          <a:ext cx="0" cy="0"/>
          <a:chOff x="0" y="0"/>
          <a:chExt cx="0" cy="0"/>
        </a:xfrm>
      </p:grpSpPr>
      <p:sp>
        <p:nvSpPr>
          <p:cNvPr id="104" name="Google Shape;104;p8"/>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105" name="Google Shape;105;p8"/>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Challenge interactions</a:t>
            </a:r>
            <a:endParaRPr b="0" i="0" sz="2800" u="none" cap="none" strike="noStrike">
              <a:solidFill>
                <a:schemeClr val="dk1"/>
              </a:solidFill>
              <a:latin typeface="Inter"/>
              <a:ea typeface="Inter"/>
              <a:cs typeface="Inter"/>
              <a:sym typeface="Inter"/>
            </a:endParaRPr>
          </a:p>
        </p:txBody>
      </p:sp>
      <p:cxnSp>
        <p:nvCxnSpPr>
          <p:cNvPr id="106" name="Google Shape;106;p8"/>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107" name="Google Shape;107;p8"/>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108" name="Google Shape;108;p8"/>
          <p:cNvSpPr/>
          <p:nvPr/>
        </p:nvSpPr>
        <p:spPr>
          <a:xfrm>
            <a:off x="777240" y="1600200"/>
            <a:ext cx="466344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1700"/>
              <a:buFont typeface="Inter"/>
              <a:buNone/>
            </a:pPr>
            <a:r>
              <a:rPr b="1" i="0" lang="en-US" sz="1700" u="none" cap="none" strike="noStrike">
                <a:solidFill>
                  <a:srgbClr val="0F8CA4"/>
                </a:solidFill>
                <a:latin typeface="Inter"/>
                <a:ea typeface="Inter"/>
                <a:cs typeface="Inter"/>
                <a:sym typeface="Inter"/>
              </a:rPr>
              <a:t>Avoid relying only on...</a:t>
            </a:r>
            <a:endParaRPr b="0" i="0" sz="1700" u="none" cap="none" strike="noStrike">
              <a:solidFill>
                <a:schemeClr val="dk1"/>
              </a:solidFill>
              <a:latin typeface="Inter"/>
              <a:ea typeface="Inter"/>
              <a:cs typeface="Inter"/>
              <a:sym typeface="Inter"/>
            </a:endParaRPr>
          </a:p>
        </p:txBody>
      </p:sp>
      <p:sp>
        <p:nvSpPr>
          <p:cNvPr id="109" name="Google Shape;109;p8"/>
          <p:cNvSpPr/>
          <p:nvPr/>
        </p:nvSpPr>
        <p:spPr>
          <a:xfrm>
            <a:off x="6446520" y="1600200"/>
            <a:ext cx="466344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7C49F3"/>
              </a:buClr>
              <a:buSzPts val="1700"/>
              <a:buFont typeface="Inter"/>
              <a:buNone/>
            </a:pPr>
            <a:r>
              <a:rPr b="1" i="0" lang="en-US" sz="1700" u="none" cap="none" strike="noStrike">
                <a:solidFill>
                  <a:srgbClr val="7C49F3"/>
                </a:solidFill>
                <a:latin typeface="Inter"/>
                <a:ea typeface="Inter"/>
                <a:cs typeface="Inter"/>
                <a:sym typeface="Inter"/>
              </a:rPr>
              <a:t>Provide...</a:t>
            </a:r>
            <a:endParaRPr b="0" i="0" sz="1700" u="none" cap="none" strike="noStrike">
              <a:solidFill>
                <a:schemeClr val="dk1"/>
              </a:solidFill>
              <a:latin typeface="Inter"/>
              <a:ea typeface="Inter"/>
              <a:cs typeface="Inter"/>
              <a:sym typeface="Inter"/>
            </a:endParaRPr>
          </a:p>
        </p:txBody>
      </p:sp>
      <p:sp>
        <p:nvSpPr>
          <p:cNvPr id="110" name="Google Shape;110;p8"/>
          <p:cNvSpPr/>
          <p:nvPr/>
        </p:nvSpPr>
        <p:spPr>
          <a:xfrm>
            <a:off x="777240" y="2103120"/>
            <a:ext cx="4480560" cy="475488"/>
          </a:xfrm>
          <a:prstGeom prst="rect">
            <a:avLst/>
          </a:prstGeom>
          <a:solidFill>
            <a:srgbClr val="F8FAFC"/>
          </a:solidFill>
          <a:ln cap="flat" cmpd="sng" w="12700">
            <a:solidFill>
              <a:srgbClr val="E5E7EB"/>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Color</a:t>
            </a:r>
            <a:endParaRPr b="0" i="0" sz="1150" u="none" cap="none" strike="noStrike">
              <a:solidFill>
                <a:schemeClr val="dk1"/>
              </a:solidFill>
              <a:latin typeface="Inter"/>
              <a:ea typeface="Inter"/>
              <a:cs typeface="Inter"/>
              <a:sym typeface="Inter"/>
            </a:endParaRPr>
          </a:p>
        </p:txBody>
      </p:sp>
      <p:cxnSp>
        <p:nvCxnSpPr>
          <p:cNvPr id="111" name="Google Shape;111;p8"/>
          <p:cNvCxnSpPr/>
          <p:nvPr/>
        </p:nvCxnSpPr>
        <p:spPr>
          <a:xfrm>
            <a:off x="5394960" y="2340864"/>
            <a:ext cx="914400" cy="0"/>
          </a:xfrm>
          <a:prstGeom prst="straightConnector1">
            <a:avLst/>
          </a:prstGeom>
          <a:noFill/>
          <a:ln cap="flat" cmpd="sng" w="25400">
            <a:solidFill>
              <a:srgbClr val="FF6BBB"/>
            </a:solidFill>
            <a:prstDash val="solid"/>
            <a:round/>
            <a:headEnd len="sm" w="sm" type="none"/>
            <a:tailEnd len="med" w="med" type="triangle"/>
          </a:ln>
        </p:spPr>
      </p:cxnSp>
      <p:sp>
        <p:nvSpPr>
          <p:cNvPr id="112" name="Google Shape;112;p8"/>
          <p:cNvSpPr/>
          <p:nvPr/>
        </p:nvSpPr>
        <p:spPr>
          <a:xfrm>
            <a:off x="6446520" y="2103120"/>
            <a:ext cx="4480560" cy="475488"/>
          </a:xfrm>
          <a:prstGeom prst="rect">
            <a:avLst/>
          </a:prstGeom>
          <a:solidFill>
            <a:srgbClr val="F8F7FF"/>
          </a:solidFill>
          <a:ln cap="flat" cmpd="sng" w="12700">
            <a:solidFill>
              <a:srgbClr val="D8CDFD"/>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Text labels + feedback</a:t>
            </a:r>
            <a:endParaRPr b="0" i="0" sz="1150" u="none" cap="none" strike="noStrike">
              <a:solidFill>
                <a:schemeClr val="dk1"/>
              </a:solidFill>
              <a:latin typeface="Inter"/>
              <a:ea typeface="Inter"/>
              <a:cs typeface="Inter"/>
              <a:sym typeface="Inter"/>
            </a:endParaRPr>
          </a:p>
        </p:txBody>
      </p:sp>
      <p:sp>
        <p:nvSpPr>
          <p:cNvPr id="113" name="Google Shape;113;p8"/>
          <p:cNvSpPr/>
          <p:nvPr/>
        </p:nvSpPr>
        <p:spPr>
          <a:xfrm>
            <a:off x="777240" y="2798064"/>
            <a:ext cx="4480560" cy="475488"/>
          </a:xfrm>
          <a:prstGeom prst="rect">
            <a:avLst/>
          </a:prstGeom>
          <a:solidFill>
            <a:srgbClr val="F8FAFC"/>
          </a:solidFill>
          <a:ln cap="flat" cmpd="sng" w="12700">
            <a:solidFill>
              <a:srgbClr val="E5E7EB"/>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Audio</a:t>
            </a:r>
            <a:endParaRPr b="0" i="0" sz="1150" u="none" cap="none" strike="noStrike">
              <a:solidFill>
                <a:schemeClr val="dk1"/>
              </a:solidFill>
              <a:latin typeface="Inter"/>
              <a:ea typeface="Inter"/>
              <a:cs typeface="Inter"/>
              <a:sym typeface="Inter"/>
            </a:endParaRPr>
          </a:p>
        </p:txBody>
      </p:sp>
      <p:cxnSp>
        <p:nvCxnSpPr>
          <p:cNvPr id="114" name="Google Shape;114;p8"/>
          <p:cNvCxnSpPr/>
          <p:nvPr/>
        </p:nvCxnSpPr>
        <p:spPr>
          <a:xfrm>
            <a:off x="5394960" y="3035808"/>
            <a:ext cx="914400" cy="0"/>
          </a:xfrm>
          <a:prstGeom prst="straightConnector1">
            <a:avLst/>
          </a:prstGeom>
          <a:noFill/>
          <a:ln cap="flat" cmpd="sng" w="25400">
            <a:solidFill>
              <a:srgbClr val="FF6BBB"/>
            </a:solidFill>
            <a:prstDash val="solid"/>
            <a:round/>
            <a:headEnd len="sm" w="sm" type="none"/>
            <a:tailEnd len="med" w="med" type="triangle"/>
          </a:ln>
        </p:spPr>
      </p:cxnSp>
      <p:sp>
        <p:nvSpPr>
          <p:cNvPr id="115" name="Google Shape;115;p8"/>
          <p:cNvSpPr/>
          <p:nvPr/>
        </p:nvSpPr>
        <p:spPr>
          <a:xfrm>
            <a:off x="6446520" y="2798064"/>
            <a:ext cx="4480560" cy="475488"/>
          </a:xfrm>
          <a:prstGeom prst="rect">
            <a:avLst/>
          </a:prstGeom>
          <a:solidFill>
            <a:srgbClr val="F8F7FF"/>
          </a:solidFill>
          <a:ln cap="flat" cmpd="sng" w="12700">
            <a:solidFill>
              <a:srgbClr val="D8CDFD"/>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Captions + transcript</a:t>
            </a:r>
            <a:endParaRPr b="0" i="0" sz="1150" u="none" cap="none" strike="noStrike">
              <a:solidFill>
                <a:schemeClr val="dk1"/>
              </a:solidFill>
              <a:latin typeface="Inter"/>
              <a:ea typeface="Inter"/>
              <a:cs typeface="Inter"/>
              <a:sym typeface="Inter"/>
            </a:endParaRPr>
          </a:p>
        </p:txBody>
      </p:sp>
      <p:sp>
        <p:nvSpPr>
          <p:cNvPr id="116" name="Google Shape;116;p8"/>
          <p:cNvSpPr/>
          <p:nvPr/>
        </p:nvSpPr>
        <p:spPr>
          <a:xfrm>
            <a:off x="777240" y="3493008"/>
            <a:ext cx="4480560" cy="475488"/>
          </a:xfrm>
          <a:prstGeom prst="rect">
            <a:avLst/>
          </a:prstGeom>
          <a:solidFill>
            <a:srgbClr val="F8FAFC"/>
          </a:solidFill>
          <a:ln cap="flat" cmpd="sng" w="12700">
            <a:solidFill>
              <a:srgbClr val="E5E7EB"/>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Image</a:t>
            </a:r>
            <a:endParaRPr b="0" i="0" sz="1150" u="none" cap="none" strike="noStrike">
              <a:solidFill>
                <a:schemeClr val="dk1"/>
              </a:solidFill>
              <a:latin typeface="Inter"/>
              <a:ea typeface="Inter"/>
              <a:cs typeface="Inter"/>
              <a:sym typeface="Inter"/>
            </a:endParaRPr>
          </a:p>
        </p:txBody>
      </p:sp>
      <p:cxnSp>
        <p:nvCxnSpPr>
          <p:cNvPr id="117" name="Google Shape;117;p8"/>
          <p:cNvCxnSpPr/>
          <p:nvPr/>
        </p:nvCxnSpPr>
        <p:spPr>
          <a:xfrm>
            <a:off x="5394960" y="3730752"/>
            <a:ext cx="914400" cy="0"/>
          </a:xfrm>
          <a:prstGeom prst="straightConnector1">
            <a:avLst/>
          </a:prstGeom>
          <a:noFill/>
          <a:ln cap="flat" cmpd="sng" w="25400">
            <a:solidFill>
              <a:srgbClr val="FF6BBB"/>
            </a:solidFill>
            <a:prstDash val="solid"/>
            <a:round/>
            <a:headEnd len="sm" w="sm" type="none"/>
            <a:tailEnd len="med" w="med" type="triangle"/>
          </a:ln>
        </p:spPr>
      </p:cxnSp>
      <p:sp>
        <p:nvSpPr>
          <p:cNvPr id="118" name="Google Shape;118;p8"/>
          <p:cNvSpPr/>
          <p:nvPr/>
        </p:nvSpPr>
        <p:spPr>
          <a:xfrm>
            <a:off x="6446520" y="3493008"/>
            <a:ext cx="4480560" cy="475488"/>
          </a:xfrm>
          <a:prstGeom prst="rect">
            <a:avLst/>
          </a:prstGeom>
          <a:solidFill>
            <a:srgbClr val="F8F7FF"/>
          </a:solidFill>
          <a:ln cap="flat" cmpd="sng" w="12700">
            <a:solidFill>
              <a:srgbClr val="D8CDFD"/>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Alt text or text equivalent</a:t>
            </a:r>
            <a:endParaRPr b="0" i="0" sz="1150" u="none" cap="none" strike="noStrike">
              <a:solidFill>
                <a:schemeClr val="dk1"/>
              </a:solidFill>
              <a:latin typeface="Inter"/>
              <a:ea typeface="Inter"/>
              <a:cs typeface="Inter"/>
              <a:sym typeface="Inter"/>
            </a:endParaRPr>
          </a:p>
        </p:txBody>
      </p:sp>
      <p:sp>
        <p:nvSpPr>
          <p:cNvPr id="119" name="Google Shape;119;p8"/>
          <p:cNvSpPr/>
          <p:nvPr/>
        </p:nvSpPr>
        <p:spPr>
          <a:xfrm>
            <a:off x="777240" y="4187952"/>
            <a:ext cx="4480560" cy="475488"/>
          </a:xfrm>
          <a:prstGeom prst="rect">
            <a:avLst/>
          </a:prstGeom>
          <a:solidFill>
            <a:srgbClr val="F8FAFC"/>
          </a:solidFill>
          <a:ln cap="flat" cmpd="sng" w="12700">
            <a:solidFill>
              <a:srgbClr val="E5E7EB"/>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Drag / hover</a:t>
            </a:r>
            <a:endParaRPr b="0" i="0" sz="1150" u="none" cap="none" strike="noStrike">
              <a:solidFill>
                <a:schemeClr val="dk1"/>
              </a:solidFill>
              <a:latin typeface="Inter"/>
              <a:ea typeface="Inter"/>
              <a:cs typeface="Inter"/>
              <a:sym typeface="Inter"/>
            </a:endParaRPr>
          </a:p>
        </p:txBody>
      </p:sp>
      <p:cxnSp>
        <p:nvCxnSpPr>
          <p:cNvPr id="120" name="Google Shape;120;p8"/>
          <p:cNvCxnSpPr/>
          <p:nvPr/>
        </p:nvCxnSpPr>
        <p:spPr>
          <a:xfrm>
            <a:off x="5394960" y="4425696"/>
            <a:ext cx="914400" cy="0"/>
          </a:xfrm>
          <a:prstGeom prst="straightConnector1">
            <a:avLst/>
          </a:prstGeom>
          <a:noFill/>
          <a:ln cap="flat" cmpd="sng" w="25400">
            <a:solidFill>
              <a:srgbClr val="FF6BBB"/>
            </a:solidFill>
            <a:prstDash val="solid"/>
            <a:round/>
            <a:headEnd len="sm" w="sm" type="none"/>
            <a:tailEnd len="med" w="med" type="triangle"/>
          </a:ln>
        </p:spPr>
      </p:cxnSp>
      <p:sp>
        <p:nvSpPr>
          <p:cNvPr id="121" name="Google Shape;121;p8"/>
          <p:cNvSpPr/>
          <p:nvPr/>
        </p:nvSpPr>
        <p:spPr>
          <a:xfrm>
            <a:off x="6446520" y="4187952"/>
            <a:ext cx="4480560" cy="475488"/>
          </a:xfrm>
          <a:prstGeom prst="rect">
            <a:avLst/>
          </a:prstGeom>
          <a:solidFill>
            <a:srgbClr val="F8F7FF"/>
          </a:solidFill>
          <a:ln cap="flat" cmpd="sng" w="12700">
            <a:solidFill>
              <a:srgbClr val="D8CDFD"/>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Keyboard-friendly alternative</a:t>
            </a:r>
            <a:endParaRPr b="0" i="0" sz="1150" u="none" cap="none" strike="noStrike">
              <a:solidFill>
                <a:schemeClr val="dk1"/>
              </a:solidFill>
              <a:latin typeface="Inter"/>
              <a:ea typeface="Inter"/>
              <a:cs typeface="Inter"/>
              <a:sym typeface="Inter"/>
            </a:endParaRPr>
          </a:p>
        </p:txBody>
      </p:sp>
      <p:sp>
        <p:nvSpPr>
          <p:cNvPr id="122" name="Google Shape;122;p8"/>
          <p:cNvSpPr/>
          <p:nvPr/>
        </p:nvSpPr>
        <p:spPr>
          <a:xfrm>
            <a:off x="777240" y="4882896"/>
            <a:ext cx="4480560" cy="475488"/>
          </a:xfrm>
          <a:prstGeom prst="rect">
            <a:avLst/>
          </a:prstGeom>
          <a:solidFill>
            <a:srgbClr val="F8FAFC"/>
          </a:solidFill>
          <a:ln cap="flat" cmpd="sng" w="12700">
            <a:solidFill>
              <a:srgbClr val="E5E7EB"/>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Timing</a:t>
            </a:r>
            <a:endParaRPr b="0" i="0" sz="1150" u="none" cap="none" strike="noStrike">
              <a:solidFill>
                <a:schemeClr val="dk1"/>
              </a:solidFill>
              <a:latin typeface="Inter"/>
              <a:ea typeface="Inter"/>
              <a:cs typeface="Inter"/>
              <a:sym typeface="Inter"/>
            </a:endParaRPr>
          </a:p>
        </p:txBody>
      </p:sp>
      <p:cxnSp>
        <p:nvCxnSpPr>
          <p:cNvPr id="123" name="Google Shape;123;p8"/>
          <p:cNvCxnSpPr/>
          <p:nvPr/>
        </p:nvCxnSpPr>
        <p:spPr>
          <a:xfrm>
            <a:off x="5394960" y="5120640"/>
            <a:ext cx="914400" cy="0"/>
          </a:xfrm>
          <a:prstGeom prst="straightConnector1">
            <a:avLst/>
          </a:prstGeom>
          <a:noFill/>
          <a:ln cap="flat" cmpd="sng" w="25400">
            <a:solidFill>
              <a:srgbClr val="FF6BBB"/>
            </a:solidFill>
            <a:prstDash val="solid"/>
            <a:round/>
            <a:headEnd len="sm" w="sm" type="none"/>
            <a:tailEnd len="med" w="med" type="triangle"/>
          </a:ln>
        </p:spPr>
      </p:cxnSp>
      <p:sp>
        <p:nvSpPr>
          <p:cNvPr id="124" name="Google Shape;124;p8"/>
          <p:cNvSpPr/>
          <p:nvPr/>
        </p:nvSpPr>
        <p:spPr>
          <a:xfrm>
            <a:off x="6446520" y="4882896"/>
            <a:ext cx="4480560" cy="475488"/>
          </a:xfrm>
          <a:prstGeom prst="rect">
            <a:avLst/>
          </a:prstGeom>
          <a:solidFill>
            <a:srgbClr val="F8F7FF"/>
          </a:solidFill>
          <a:ln cap="flat" cmpd="sng" w="12700">
            <a:solidFill>
              <a:srgbClr val="D8CDFD"/>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Untimed path or control</a:t>
            </a:r>
            <a:endParaRPr b="0" i="0" sz="1150" u="none" cap="none" strike="noStrike">
              <a:solidFill>
                <a:schemeClr val="dk1"/>
              </a:solidFill>
              <a:latin typeface="Inter"/>
              <a:ea typeface="Inter"/>
              <a:cs typeface="Inter"/>
              <a:sym typeface="Inter"/>
            </a:endParaRPr>
          </a:p>
        </p:txBody>
      </p:sp>
      <p:sp>
        <p:nvSpPr>
          <p:cNvPr id="125" name="Google Shape;125;p8"/>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3 · Review + Improve</a:t>
            </a:r>
            <a:endParaRPr b="0" i="0" sz="750" u="none" cap="none" strike="noStrike">
              <a:solidFill>
                <a:schemeClr val="dk1"/>
              </a:solidFill>
              <a:latin typeface="Inter"/>
              <a:ea typeface="Inter"/>
              <a:cs typeface="Inter"/>
              <a:sym typeface="Inter"/>
            </a:endParaRPr>
          </a:p>
        </p:txBody>
      </p:sp>
      <p:sp>
        <p:nvSpPr>
          <p:cNvPr id="126" name="Google Shape;126;p8"/>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1" name="Shape 131"/>
        <p:cNvGrpSpPr/>
        <p:nvPr/>
      </p:nvGrpSpPr>
      <p:grpSpPr>
        <a:xfrm>
          <a:off x="0" y="0"/>
          <a:ext cx="0" cy="0"/>
          <a:chOff x="0" y="0"/>
          <a:chExt cx="0" cy="0"/>
        </a:xfrm>
      </p:grpSpPr>
      <p:pic>
        <p:nvPicPr>
          <p:cNvPr descr="/mnt/data/wide_clean_abstract_graphic_background_illustratio.png" id="132" name="Google Shape;132;p9"/>
          <p:cNvPicPr preferRelativeResize="0"/>
          <p:nvPr/>
        </p:nvPicPr>
        <p:blipFill rotWithShape="1">
          <a:blip r:embed="rId3">
            <a:alphaModFix amt="40000"/>
          </a:blip>
          <a:srcRect b="0" l="0" r="0" t="0"/>
          <a:stretch/>
        </p:blipFill>
        <p:spPr>
          <a:xfrm>
            <a:off x="0" y="0"/>
            <a:ext cx="12191695" cy="6858000"/>
          </a:xfrm>
          <a:prstGeom prst="rect">
            <a:avLst/>
          </a:prstGeom>
          <a:noFill/>
          <a:ln>
            <a:noFill/>
          </a:ln>
        </p:spPr>
      </p:pic>
      <p:sp>
        <p:nvSpPr>
          <p:cNvPr id="133" name="Google Shape;133;p9"/>
          <p:cNvSpPr/>
          <p:nvPr/>
        </p:nvSpPr>
        <p:spPr>
          <a:xfrm>
            <a:off x="658368" y="594360"/>
            <a:ext cx="210312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7C49F3"/>
              </a:buClr>
              <a:buSzPts val="1000"/>
              <a:buFont typeface="Inter"/>
              <a:buNone/>
            </a:pPr>
            <a:r>
              <a:rPr b="1" i="0" lang="en-US" sz="1750" u="none" cap="none" strike="noStrike">
                <a:solidFill>
                  <a:srgbClr val="7C49F3"/>
                </a:solidFill>
                <a:latin typeface="Inter"/>
                <a:ea typeface="Inter"/>
                <a:cs typeface="Inter"/>
                <a:sym typeface="Inter"/>
              </a:rPr>
              <a:t>ACTIVITY</a:t>
            </a:r>
            <a:endParaRPr b="0" i="0" sz="1750" u="none" cap="none" strike="noStrike">
              <a:solidFill>
                <a:schemeClr val="dk1"/>
              </a:solidFill>
              <a:latin typeface="Inter"/>
              <a:ea typeface="Inter"/>
              <a:cs typeface="Inter"/>
              <a:sym typeface="Inter"/>
            </a:endParaRPr>
          </a:p>
        </p:txBody>
      </p:sp>
      <p:sp>
        <p:nvSpPr>
          <p:cNvPr id="134" name="Google Shape;134;p9"/>
          <p:cNvSpPr/>
          <p:nvPr/>
        </p:nvSpPr>
        <p:spPr>
          <a:xfrm>
            <a:off x="658368" y="1005840"/>
            <a:ext cx="7315200" cy="82296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400"/>
              <a:buFont typeface="Inter"/>
              <a:buNone/>
            </a:pPr>
            <a:r>
              <a:rPr b="1" i="0" lang="en-US" sz="3400" u="none" cap="none" strike="noStrike">
                <a:solidFill>
                  <a:srgbClr val="111827"/>
                </a:solidFill>
                <a:latin typeface="Inter"/>
                <a:ea typeface="Inter"/>
                <a:cs typeface="Inter"/>
                <a:sym typeface="Inter"/>
              </a:rPr>
              <a:t>Barrier hunt</a:t>
            </a:r>
            <a:endParaRPr b="0" i="0" sz="3400" u="none" cap="none" strike="noStrike">
              <a:solidFill>
                <a:schemeClr val="dk1"/>
              </a:solidFill>
              <a:latin typeface="Inter"/>
              <a:ea typeface="Inter"/>
              <a:cs typeface="Inter"/>
              <a:sym typeface="Inter"/>
            </a:endParaRPr>
          </a:p>
        </p:txBody>
      </p:sp>
      <p:sp>
        <p:nvSpPr>
          <p:cNvPr id="135" name="Google Shape;135;p9"/>
          <p:cNvSpPr/>
          <p:nvPr/>
        </p:nvSpPr>
        <p:spPr>
          <a:xfrm>
            <a:off x="685800" y="2331720"/>
            <a:ext cx="7132320" cy="1920240"/>
          </a:xfrm>
          <a:prstGeom prst="rect">
            <a:avLst/>
          </a:prstGeom>
          <a:solidFill>
            <a:srgbClr val="FFFFFF">
              <a:alpha val="92156"/>
            </a:srgbClr>
          </a:solidFill>
          <a:ln cap="flat" cmpd="sng" w="15225">
            <a:solidFill>
              <a:srgbClr val="D8CDFD"/>
            </a:solidFill>
            <a:prstDash val="solid"/>
            <a:round/>
            <a:headEnd len="sm" w="sm" type="none"/>
            <a:tailEnd len="sm" w="sm" type="none"/>
          </a:ln>
        </p:spPr>
        <p:txBody>
          <a:bodyPr anchorCtr="0" anchor="ctr" bIns="3800" lIns="3800" spcFirstLastPara="1" rIns="3800" wrap="square" tIns="3800">
            <a:normAutofit/>
          </a:bodyPr>
          <a:lstStyle/>
          <a:p>
            <a:pPr indent="0" lvl="0" marL="0" marR="0" rtl="0" algn="ctr">
              <a:spcBef>
                <a:spcPts val="0"/>
              </a:spcBef>
              <a:spcAft>
                <a:spcPts val="0"/>
              </a:spcAft>
              <a:buClr>
                <a:srgbClr val="111827"/>
              </a:buClr>
              <a:buSzPts val="1800"/>
              <a:buFont typeface="Inter"/>
              <a:buNone/>
            </a:pPr>
            <a:r>
              <a:rPr b="0" i="0" lang="en-US" sz="1800" u="none" cap="none" strike="noStrike">
                <a:solidFill>
                  <a:srgbClr val="111827"/>
                </a:solidFill>
                <a:latin typeface="Inter"/>
                <a:ea typeface="Inter"/>
                <a:cs typeface="Inter"/>
                <a:sym typeface="Inter"/>
              </a:rPr>
              <a:t>Pick one interaction. What could exclude a learner? What alternative gives the same learning value?</a:t>
            </a:r>
            <a:endParaRPr b="0" i="0" sz="1800" u="none" cap="none" strike="noStrike">
              <a:solidFill>
                <a:schemeClr val="dk1"/>
              </a:solidFill>
              <a:latin typeface="Inter"/>
              <a:ea typeface="Inter"/>
              <a:cs typeface="Inter"/>
              <a:sym typeface="Inter"/>
            </a:endParaRPr>
          </a:p>
        </p:txBody>
      </p:sp>
      <p:sp>
        <p:nvSpPr>
          <p:cNvPr id="136" name="Google Shape;136;p9"/>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3 · Review + Improve</a:t>
            </a:r>
            <a:endParaRPr b="0" i="0" sz="750" u="none" cap="none" strike="noStrike">
              <a:solidFill>
                <a:schemeClr val="dk1"/>
              </a:solidFill>
              <a:latin typeface="Inter"/>
              <a:ea typeface="Inter"/>
              <a:cs typeface="Inter"/>
              <a:sym typeface="Inter"/>
            </a:endParaRPr>
          </a:p>
        </p:txBody>
      </p:sp>
      <p:sp>
        <p:nvSpPr>
          <p:cNvPr id="137" name="Google Shape;137;p9"/>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2026-06-24T03:16:09Z</dcterms:created>
  <dc:creator>Amanda Douvier</dc:creator>
</cp:coreProperties>
</file>