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12192000"/>
  <p:embeddedFontLst>
    <p:embeddedFont>
      <p:font typeface="Int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g4J9G4r+PfqjCQyqIqp32Alv1U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Inter-bold.fntdata"/><Relationship Id="rId21" Type="http://schemas.openxmlformats.org/officeDocument/2006/relationships/font" Target="fonts/Inter-regular.fntdata"/><Relationship Id="rId24" Type="http://schemas.openxmlformats.org/officeDocument/2006/relationships/font" Target="fonts/Inter-boldItalic.fntdata"/><Relationship Id="rId23" Type="http://schemas.openxmlformats.org/officeDocument/2006/relationships/font" Target="fonts/Inter-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indent="-228600" lvl="1" marL="914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2pPr>
            <a:lvl3pPr indent="-228600" lvl="2" marL="1371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3pPr>
            <a:lvl4pPr indent="-228600" lvl="3" marL="1828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4pPr>
            <a:lvl5pPr indent="-228600" lvl="4" marL="22860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5pPr>
            <a:lvl6pPr indent="-228600" lvl="5" marL="2743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6pPr>
            <a:lvl7pPr indent="-228600" lvl="6" marL="3200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7pPr>
            <a:lvl8pPr indent="-228600" lvl="7" marL="3657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8pPr>
            <a:lvl9pPr indent="-228600" lvl="8" marL="4114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Inter"/>
                <a:ea typeface="Inter"/>
                <a:cs typeface="Inter"/>
                <a:sym typeface="Inter"/>
              </a:rPr>
              <a:t>‹#›</a:t>
            </a:fld>
            <a:endParaRPr b="0" i="0" sz="1200" u="none" cap="none" strike="noStrike">
              <a:solidFill>
                <a:schemeClr val="dk1"/>
              </a:solidFill>
              <a:latin typeface="Inter"/>
              <a:ea typeface="Inter"/>
              <a:cs typeface="Inter"/>
              <a:sym typeface="Inter"/>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1 minute</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Set up the session as a practical review of whether AI is creating the right type of learning material for the learner’s need.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Welcome back. In this session, we are focusing on choosing the right support and designing for action.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We are moving from “Can AI create this?” to “Is this the right learning material for the learner’s real need?”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By the end of this session, you should be able to review an AI-generated learning material and decide whether the format fits the task, decision, behavior, or performance need.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What types of learning materials do you most often ask AI to help with?</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Preview the session: learning plans, eLearning, job aids, eLearning interactions, scenarios, assessments, and format fit.</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using AI to convert content-heavy training into task support.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Pick one paragraph of training content. It might explain a process, policy, or best practice.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Your task is to challenge whether that paragraph belongs in training or whether learners need support while working.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Rewrite it as a checklist, decision table, or quick-reference guide. Keep only what helps someone complete the task.</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can be removed because it does not support the task?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wording would make this easier to use quickly?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would AI need to know to make this job aid more useful?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participants 3 minutes to rewrite.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create a targeted AI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“Turn this content into a job aid for learners who need to use it while working. Keep only task-supporting information. Use plain language and clear headings.”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Invite one person to share the before and after.</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look at eLearning interactions and how to challenge whether interaction adds learning value.</a:t>
            </a:r>
            <a:endParaRPr/>
          </a:p>
        </p:txBody>
      </p:sp>
      <p:sp>
        <p:nvSpPr>
          <p:cNvPr id="146" name="Google Shape;14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AI-generated interaction ideas that are decorative rather than instructional.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Clicking is not the same as learning.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An eLearning interaction should help learners process, compare, decide, apply, or reflect. If an interaction only hides and reveals text, we should ask whether it adds learning value.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suggests an eLearning interaction, challenge the purpose of the interaction. What should learners do with the information? Compare examples? Make a decision? Practice judgment? Reflect on their work?</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eLearning interactions have you seen that felt more decorative than instructional?</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How would you ask AI to make the interaction more useful?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take one interaction idea and complete this sentence: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interaction helps learners…”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If they cannot complete the sentence, ask them to revise the interaction or remove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“Revise this interaction so it requires learners to compare, decide, apply, or reflect. Include an accessible alternative if needed.”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move to scenarios, where the learner action is usually a decision or judgment call.</a:t>
            </a:r>
            <a:endParaRPr/>
          </a:p>
        </p:txBody>
      </p:sp>
      <p:sp>
        <p:nvSpPr>
          <p:cNvPr id="157" name="Google Shape;15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how to challenge AI-generated scenarios so they support realistic decisions.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Scenarios are useful when learners need to make decisions or apply judgment.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 strong scenario has a realistic context, plausible choices, and consequence feedback. Avoid obvious throwaway answers. Learners should have to think.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a scenario, challenge whether it reflects the real work. Does it include the decision point? Are the options realistic? Does the feedback explain why the choice matters?</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makes a scenario feel realistic to your learners?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makes a scenario feel fake or too easy?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identify one workplace decision learners need to make.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write an AI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“Create a realistic scenario where learners must decide how to respond. Include plausible choices, no obvious throwaway answers, and consequence feedback that explains why each choice matters.”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look at assessments, where the key question is whether the question gives evidence of the objective.</a:t>
            </a:r>
            <a:endParaRPr/>
          </a:p>
        </p:txBody>
      </p:sp>
      <p:sp>
        <p:nvSpPr>
          <p:cNvPr id="171" name="Google Shape;17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AI-generated assessments that only check recall or do not align to the objective.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A good assessment checks the intended knowledge, skill, decision, or behavior. It should provide evidence of learning, not just recall.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After AI creates questions, ask whether the assessment aligns to the objective and whether the distractors are realistic.</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If the objective is performance-level, a simple recall question may not be enough. You may need a scenario, task, short response, simulation, or practice activity with feedback.</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evidence would convince you that the learner can actually do the thing?</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Does this question assess the objective, or does it only assess whether the learner remembers words from the content?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pick one objective and name the evidence they would accept.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write this AI challenge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“Review these assessment questions against the objective. Identify which questions only test recall, which test application, and which provide evidence of performance. Revise as needed.”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practice choosing the right format based on learner need.</a:t>
            </a:r>
            <a:endParaRPr/>
          </a:p>
        </p:txBody>
      </p:sp>
      <p:sp>
        <p:nvSpPr>
          <p:cNvPr id="185" name="Google Shape;18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deciding what AI should create based on learner performance needs.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For each need, choose the lightest effective support: job aid, scenario, eLearning, learning plan, assessment, or practice activity.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question is not “What can AI make?” The question is “What would best support the learner?”</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your next AI prompt should match that decision.</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needs require practice and feedback?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could be supported with a quick reference or decision guide?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need would be poorly served by a full course?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a few sample needs or use participant examples.</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For each one, ask the team to choose a format and write a one-sentence AI instruction:</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“Create a [format] that helps learners [action].”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add:</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“Before drafting, explain why this format fits the learner need.”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wrap by naming the format decisions you can use in your workflow.</a:t>
            </a:r>
            <a:endParaRPr/>
          </a:p>
        </p:txBody>
      </p:sp>
      <p:sp>
        <p:nvSpPr>
          <p:cNvPr id="199" name="Google Shape;19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leave with a practical format-fit checklist for AI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Today’s big ideas are: name the material, design for action, and challenge fit.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Tell AI what you are building, but also ask whether that format matches the learner’s need.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Each format should help learners do something useful. If AI gives you a polished draft that does not match the learner action, challenge the format before you spend time refining the content.</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is one format you will challenge more intentionally after today?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is one AI follow-up prompt you want to reuse?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write one prompt revision they will use next time, such as:</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“Recommend the best type of learning material and explain why.”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“Revise this so the format matches the learner’s performance need.”</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“Identify where this draft gives content when learners need practice.”</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capture questions and prepare for the final session on review and improvement.</a:t>
            </a:r>
            <a:endParaRPr/>
          </a:p>
        </p:txBody>
      </p:sp>
      <p:sp>
        <p:nvSpPr>
          <p:cNvPr id="210" name="Google Shape;21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Close the session and connect to the next session’s review skills.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What questions or use cases should we tackle next?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 the next session, we will focus on review and improvement: assumptions, accessibility, plain language, and useful revision.</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kind of AI output do you most want to get better at reviewing?</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kind of draft sounds polished but still needs design judgment?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Capture examples for the next session.</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latin typeface="Arial"/>
                <a:ea typeface="Arial"/>
                <a:cs typeface="Arial"/>
                <a:sym typeface="Arial"/>
              </a:rPr>
              <a:t>Ask participants to bring or think of one AI draft, outline, prompt, activity, or assessment they want to challenge.</a:t>
            </a:r>
            <a:endParaRPr/>
          </a:p>
        </p:txBody>
      </p:sp>
      <p:sp>
        <p:nvSpPr>
          <p:cNvPr id="224" name="Google Shape;22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the format AI produces or recommends.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The format should serve the task. A course, job aid, scenario, assessment, and learning plan solve different problems.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Once you know what learners need to do, you can be clearer about what type of learning material you are creating. You can also challenge AI when it creates the wrong thing.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For example, if AI creates a full eLearning module but learners only need to remember steps while working, you might ask for a job aid instead. If AI creates a checklist but learners need to make judgment calls, you might ask for scenarios or branching practice.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When AI gives you a polished draft, how do you decide whether it is the right format?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What learner need would make you say, “This should not be a course”?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the team to name one recent learning request and identify the likely format.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a:t>
            </a:r>
            <a:br>
              <a:rPr lang="en-US" sz="1100">
                <a:latin typeface="Arial"/>
                <a:ea typeface="Arial"/>
                <a:cs typeface="Arial"/>
                <a:sym typeface="Arial"/>
              </a:rPr>
            </a:br>
            <a:r>
              <a:rPr lang="en-US" sz="1100">
                <a:latin typeface="Arial"/>
                <a:ea typeface="Arial"/>
                <a:cs typeface="Arial"/>
                <a:sym typeface="Arial"/>
              </a:rPr>
              <a:t>What would you ask AI before letting it create the material?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instruction:</a:t>
            </a:r>
            <a:br>
              <a:rPr lang="en-US" sz="1100">
                <a:latin typeface="Arial"/>
                <a:ea typeface="Arial"/>
                <a:cs typeface="Arial"/>
                <a:sym typeface="Arial"/>
              </a:rPr>
            </a:br>
            <a:r>
              <a:rPr lang="en-US" sz="1100">
                <a:latin typeface="Arial"/>
                <a:ea typeface="Arial"/>
                <a:cs typeface="Arial"/>
                <a:sym typeface="Arial"/>
              </a:rPr>
              <a:t>“Based on the learner action and context, recommend the best type of learning material and explain why.”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Let’s start with learning plans, because AI often turns them into topic lists unless we give it a stronger design frame.</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AI-generated learning plans that are too topic-driven.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A learning plan is not just a topic list. A stronger learning plan shows the path from introduction to practice, application, feedback, and follow-up.</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a learning plan, it may produce a clean outline that looks complete. But we still need to challenge it. Does each part support what learners need to do? Where do learners practice? Where do they get feedback? Where do they apply the skill?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When you review an AI-generated learning plan, how can you tell whether it is topic-driven or performance-driven?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look for three signs:</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Too many “explain” sections.</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Not enough practice or feedback.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No clear connection to learner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“Revise this learning plan so each section supports learner action, practice, feedback, or application.”</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look at a prompt that helps AI create a stronger learning plan from the start.</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 name="Google Shape;5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how to prompt AI for a learning plan that supports objectives, practice, feedback, assessment, and accessibility.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This prompt asks AI to use the objectives as the design anchor. That phrase matters.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We are not asking AI to list topics. We are asking it to include purpose, learner action, practice, feedback, assessment, and accessibility notes for each section.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helps prevent the learning plan from becoming a general content piece.</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part of this prompt would make the biggest improvement in a learning plan you have seen recently?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would you add for your team’s context?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choose one learning need and complete this sentence: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“Create a learning plan that helps learners…”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add:</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one learner action,</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one practice requirement,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one feedback requirement,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one accessibility or plain language requirement.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“Before drafting, identify any assumptions you are making about the learners, context, and constraints.”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practice turning an AI-generated outline from topic-driven to performance-driven.</a:t>
            </a:r>
            <a:endParaRPr/>
          </a:p>
        </p:txBody>
      </p:sp>
      <p:sp>
        <p:nvSpPr>
          <p:cNvPr id="53" name="Google Shape;5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activity:</a:t>
            </a:r>
            <a:br>
              <a:rPr b="1" lang="en-US" sz="1100">
                <a:latin typeface="Arial"/>
                <a:ea typeface="Arial"/>
                <a:cs typeface="Arial"/>
                <a:sym typeface="Arial"/>
              </a:rPr>
            </a:br>
            <a:r>
              <a:rPr lang="en-US" sz="1100">
                <a:latin typeface="Arial"/>
                <a:ea typeface="Arial"/>
                <a:cs typeface="Arial"/>
                <a:sym typeface="Arial"/>
              </a:rPr>
              <a:t>Participants practice reviewing an AI-generated learning plan and revising it so it supports learner action.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Imagine AI gave you a learning plan that looks organized but is mostly a list of topics.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Your task is to challenge it. Mark each section as explain, practice, feedback, apply, or assess. If most sections are “explain,” the plan may be too content-heavy.</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Where does the learner actually practice?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Where do they get feedback?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Where do they apply the skill in a realistic way?</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Which sections could be removed because they do not support the objective?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Give participants 3 minutes to mark a sample outline or one from their own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ask them to write a targeted AI revision request: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“Revise this plan so every section clearly supports one or more learning objectives. Add realistic practice, useful feedback, and an accessibility note for each section.”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Invite one participant to share what changed.</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we’ll shift to eLearning, where AI often creates content screens instead of learning experiences.</a:t>
            </a:r>
            <a:endParaRPr/>
          </a:p>
        </p:txBody>
      </p:sp>
      <p:sp>
        <p:nvSpPr>
          <p:cNvPr id="65" name="Google Shape;6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AI-generated eLearning that only presents information.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Good eLearning is not just information on screens. It should make learners think.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That might mean choosing a path, making a decision, practicing a skill in context, or reflecting on how the content connects to their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eLearning, it may give you a polished script or screen outline. Your job is to ask whether learners could click through without thinking. If they can, the design probably needs more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What is the difference between clicking through content and actually learning?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Where should AI help learners decide, practice, or reflect?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look at one eLearning idea and name the learner action:</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“Learners will decide…”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“Learners will practice…”</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“Learners will reflect 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“Revise this eLearning outline so learners make meaningful decisions, practice the skill, and receive feedback.”</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look at specific review questions you can use to challenge AI-generated eLearning.</a:t>
            </a:r>
            <a:endParaRPr/>
          </a:p>
        </p:txBody>
      </p:sp>
      <p:sp>
        <p:nvSpPr>
          <p:cNvPr id="76" name="Google Shape;7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how to review AI-generated eLearning for learner action, accessibility, practice, and usefulness.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When AI creates eLearning, challenge it.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things like: Where is this mostly explaining? Could learners move on without thinking? Does it rely on dragging, hovering, color, audio, timing, or mouse-only actions? Does it include practice and feedback?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AI can suggest interactions, but not every interaction is useful or accessible.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Ask:</a:t>
            </a:r>
            <a:br>
              <a:rPr b="1" lang="en-US" sz="1100">
                <a:latin typeface="Arial"/>
                <a:ea typeface="Arial"/>
                <a:cs typeface="Arial"/>
                <a:sym typeface="Arial"/>
              </a:rPr>
            </a:br>
            <a:r>
              <a:rPr lang="en-US" sz="1100">
                <a:latin typeface="Arial"/>
                <a:ea typeface="Arial"/>
                <a:cs typeface="Arial"/>
                <a:sym typeface="Arial"/>
              </a:rPr>
              <a:t>What eLearning patterns look interactive but do not really require thought?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What would you ask AI to improve before building this?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Name examples:</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Click-to-reveal that only hides text.</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Drag-and-drop with no real decision.</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Knowledge checks that only ask recall.</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Reflection questions that do not connect to the work.</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participants to write one AI challenge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“Identify where this eLearning draft is mostly explaining instead of helping learners practice, decide, or apply. Then revise those sections.”</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let’s look at job aids, where the key question is whether the material helps learners at the moment of need.</a:t>
            </a:r>
            <a:endParaRPr/>
          </a:p>
        </p:txBody>
      </p:sp>
      <p:sp>
        <p:nvSpPr>
          <p:cNvPr id="90" name="Google Shape;9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Help participants challenge AI outputs that over-explain when learners need quick support.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A job aid is not a mini-course. It helps someone complete a task while working.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That means it needs to be quick, clear, and accessible. If learners need to remember steps while working, they may need a job aid instead of training.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a job aid, challenge whether it is usable at the moment of need. Could a busy learner scan it quickly? Does it use plain language? Does it focus on the task?</a:t>
            </a:r>
            <a:endParaRPr sz="1100">
              <a:latin typeface="Arial"/>
              <a:ea typeface="Arial"/>
              <a:cs typeface="Arial"/>
              <a:sym typeface="Arial"/>
            </a:endParaRPr>
          </a:p>
          <a:p>
            <a:pPr indent="0" lvl="0" marL="0" rtl="0" algn="l">
              <a:lnSpc>
                <a:spcPct val="115000"/>
              </a:lnSpc>
              <a:spcBef>
                <a:spcPts val="1200"/>
              </a:spcBef>
              <a:spcAft>
                <a:spcPts val="0"/>
              </a:spcAft>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What information do learners need while doing the work, not before the work?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would make an AI-generated job aid too hard to use in the moment?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choose one task and complete this sentence: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“At the moment of need, the learner needs to…”</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Suggested AI follow-up:</a:t>
            </a:r>
            <a:br>
              <a:rPr lang="en-US" sz="1100">
                <a:latin typeface="Arial"/>
                <a:ea typeface="Arial"/>
                <a:cs typeface="Arial"/>
                <a:sym typeface="Arial"/>
              </a:rPr>
            </a:br>
            <a:r>
              <a:rPr lang="en-US" sz="1100">
                <a:latin typeface="Arial"/>
                <a:ea typeface="Arial"/>
                <a:cs typeface="Arial"/>
                <a:sym typeface="Arial"/>
              </a:rPr>
              <a:t>“Revise this as a job aid that helps learners complete the task while working. Use short sections, clear headings, direct instructions, and plain language.”</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Next, we will choose the job aid shape that best matches the task.</a:t>
            </a:r>
            <a:endParaRPr/>
          </a:p>
        </p:txBody>
      </p:sp>
      <p:sp>
        <p:nvSpPr>
          <p:cNvPr id="104" name="Google Shape;10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Purpose of this slide:</a:t>
            </a:r>
            <a:br>
              <a:rPr b="1" lang="en-US" sz="1100">
                <a:latin typeface="Arial"/>
                <a:ea typeface="Arial"/>
                <a:cs typeface="Arial"/>
                <a:sym typeface="Arial"/>
              </a:rPr>
            </a:br>
            <a:r>
              <a:rPr lang="en-US" sz="1100">
                <a:latin typeface="Arial"/>
                <a:ea typeface="Arial"/>
                <a:cs typeface="Arial"/>
                <a:sym typeface="Arial"/>
              </a:rPr>
              <a:t>Participants learn to challenge whether AI selected the right job aid structure.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Say:</a:t>
            </a:r>
            <a:br>
              <a:rPr b="1" lang="en-US" sz="1100">
                <a:latin typeface="Arial"/>
                <a:ea typeface="Arial"/>
                <a:cs typeface="Arial"/>
                <a:sym typeface="Arial"/>
              </a:rPr>
            </a:br>
            <a:r>
              <a:rPr lang="en-US" sz="1100">
                <a:latin typeface="Arial"/>
                <a:ea typeface="Arial"/>
                <a:cs typeface="Arial"/>
                <a:sym typeface="Arial"/>
              </a:rPr>
              <a:t>Different needs call for different job aid shapes.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If learners need to follow steps, a checklist may work. If they need to choose an option, a decision table may help. If they need to troubleshoot, an if/then guide may be more useful.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AI creates a generic one-page handout, challenge the structure. Ask whether the shape matches what the learner is trying to do.</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Ask:</a:t>
            </a:r>
            <a:endParaRPr b="1"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Char char="●"/>
            </a:pPr>
            <a:r>
              <a:rPr lang="en-US" sz="1100">
                <a:latin typeface="Arial"/>
                <a:ea typeface="Arial"/>
                <a:cs typeface="Arial"/>
                <a:sym typeface="Arial"/>
              </a:rPr>
              <a:t>Which shape would help learners most: checklist, decision guide, comparison table, if/then guide, quick reference, or example bank?</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Char char="●"/>
            </a:pPr>
            <a:r>
              <a:rPr lang="en-US" sz="1100">
                <a:latin typeface="Arial"/>
                <a:ea typeface="Arial"/>
                <a:cs typeface="Arial"/>
                <a:sym typeface="Arial"/>
              </a:rPr>
              <a:t>What task would make one shape better than another?</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Do:</a:t>
            </a:r>
            <a:br>
              <a:rPr b="1" lang="en-US" sz="1100">
                <a:latin typeface="Arial"/>
                <a:ea typeface="Arial"/>
                <a:cs typeface="Arial"/>
                <a:sym typeface="Arial"/>
              </a:rPr>
            </a:br>
            <a:r>
              <a:rPr lang="en-US" sz="1100">
                <a:latin typeface="Arial"/>
                <a:ea typeface="Arial"/>
                <a:cs typeface="Arial"/>
                <a:sym typeface="Arial"/>
              </a:rPr>
              <a:t>Ask participants to match one work task to one job aid shape.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Then ask them to write a prompt:</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“Based on this learner task, recommend the best job aid shape and explain why. Do not draft the job aid yet.”</a:t>
            </a:r>
            <a:endParaRPr sz="1100">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latin typeface="Arial"/>
                <a:ea typeface="Arial"/>
                <a:cs typeface="Arial"/>
                <a:sym typeface="Arial"/>
              </a:rPr>
              <a:t>Transition:</a:t>
            </a:r>
            <a:br>
              <a:rPr b="1" lang="en-US" sz="1100">
                <a:latin typeface="Arial"/>
                <a:ea typeface="Arial"/>
                <a:cs typeface="Arial"/>
                <a:sym typeface="Arial"/>
              </a:rPr>
            </a:br>
            <a:r>
              <a:rPr lang="en-US" sz="1100">
                <a:latin typeface="Arial"/>
                <a:ea typeface="Arial"/>
                <a:cs typeface="Arial"/>
                <a:sym typeface="Arial"/>
              </a:rPr>
              <a:t>Now we will practice turning training content into a job aid that AI can help refine.</a:t>
            </a:r>
            <a:endParaRPr/>
          </a:p>
        </p:txBody>
      </p:sp>
      <p:sp>
        <p:nvSpPr>
          <p:cNvPr id="118" name="Google Shape;11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pic>
        <p:nvPicPr>
          <p:cNvPr descr="/mnt/data/wide_clean_minimal_abstract_tech_education_backgro.png" id="16" name="Google Shape;16;p1"/>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17" name="Google Shape;17;p1"/>
          <p:cNvSpPr/>
          <p:nvPr/>
        </p:nvSpPr>
        <p:spPr>
          <a:xfrm>
            <a:off x="685800" y="1508760"/>
            <a:ext cx="7132320" cy="16459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400"/>
              <a:buFont typeface="Inter"/>
              <a:buNone/>
            </a:pPr>
            <a:r>
              <a:rPr b="1" i="0" lang="en-US" sz="4400" u="none" cap="none" strike="noStrike">
                <a:solidFill>
                  <a:srgbClr val="111827"/>
                </a:solidFill>
                <a:latin typeface="Inter"/>
                <a:ea typeface="Inter"/>
                <a:cs typeface="Inter"/>
                <a:sym typeface="Inter"/>
              </a:rPr>
              <a:t>Challenge AI Outputs: Materials That Fit</a:t>
            </a:r>
            <a:endParaRPr b="0" i="0" sz="4400" u="none" cap="none" strike="noStrike">
              <a:solidFill>
                <a:schemeClr val="dk1"/>
              </a:solidFill>
              <a:latin typeface="Inter"/>
              <a:ea typeface="Inter"/>
              <a:cs typeface="Inter"/>
              <a:sym typeface="Inter"/>
            </a:endParaRPr>
          </a:p>
        </p:txBody>
      </p:sp>
      <p:sp>
        <p:nvSpPr>
          <p:cNvPr id="18" name="Google Shape;18;p1"/>
          <p:cNvSpPr/>
          <p:nvPr/>
        </p:nvSpPr>
        <p:spPr>
          <a:xfrm>
            <a:off x="713225" y="3337550"/>
            <a:ext cx="5751600" cy="7314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Session 2 of 3 | Choose the right support and design for action</a:t>
            </a:r>
            <a:endParaRPr b="0" i="0" sz="1800" u="none" cap="none" strike="noStrike">
              <a:solidFill>
                <a:schemeClr val="dk1"/>
              </a:solidFill>
              <a:latin typeface="Inter"/>
              <a:ea typeface="Inter"/>
              <a:cs typeface="Inter"/>
              <a:sym typeface="Inter"/>
            </a:endParaRPr>
          </a:p>
        </p:txBody>
      </p:sp>
      <p:cxnSp>
        <p:nvCxnSpPr>
          <p:cNvPr id="19" name="Google Shape;19;p1"/>
          <p:cNvCxnSpPr/>
          <p:nvPr/>
        </p:nvCxnSpPr>
        <p:spPr>
          <a:xfrm>
            <a:off x="713232" y="4343400"/>
            <a:ext cx="3108960" cy="0"/>
          </a:xfrm>
          <a:prstGeom prst="straightConnector1">
            <a:avLst/>
          </a:prstGeom>
          <a:noFill/>
          <a:ln cap="flat" cmpd="sng" w="50800">
            <a:solidFill>
              <a:srgbClr val="7C49F3"/>
            </a:solidFill>
            <a:prstDash val="solid"/>
            <a:round/>
            <a:headEnd len="sm" w="sm" type="none"/>
            <a:tailEnd len="sm" w="sm" type="none"/>
          </a:ln>
        </p:spPr>
      </p:cxnSp>
      <p:sp>
        <p:nvSpPr>
          <p:cNvPr id="20" name="Google Shape;20;p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21" name="Google Shape;21;p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mnt/data/wide_clean_abstract_graphic_background_illustratio.png" id="148" name="Google Shape;148;p10"/>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149" name="Google Shape;149;p10"/>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150" name="Google Shape;150;p10"/>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Turn training into a job aid</a:t>
            </a:r>
            <a:endParaRPr b="0" i="0" sz="3400" u="none" cap="none" strike="noStrike">
              <a:solidFill>
                <a:schemeClr val="dk1"/>
              </a:solidFill>
              <a:latin typeface="Inter"/>
              <a:ea typeface="Inter"/>
              <a:cs typeface="Inter"/>
              <a:sym typeface="Inter"/>
            </a:endParaRPr>
          </a:p>
        </p:txBody>
      </p:sp>
      <p:sp>
        <p:nvSpPr>
          <p:cNvPr id="151" name="Google Shape;151;p10"/>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Pick one paragraph of training content. Rewrite it as a checklist, decision table, or quick-reference guide.</a:t>
            </a:r>
            <a:endParaRPr b="0" i="0" sz="1800" u="none" cap="none" strike="noStrike">
              <a:solidFill>
                <a:schemeClr val="dk1"/>
              </a:solidFill>
              <a:latin typeface="Inter"/>
              <a:ea typeface="Inter"/>
              <a:cs typeface="Inter"/>
              <a:sym typeface="Inter"/>
            </a:endParaRPr>
          </a:p>
        </p:txBody>
      </p:sp>
      <p:sp>
        <p:nvSpPr>
          <p:cNvPr id="152" name="Google Shape;152;p10"/>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53" name="Google Shape;153;p10"/>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8" name="Shape 158"/>
        <p:cNvGrpSpPr/>
        <p:nvPr/>
      </p:nvGrpSpPr>
      <p:grpSpPr>
        <a:xfrm>
          <a:off x="0" y="0"/>
          <a:ext cx="0" cy="0"/>
          <a:chOff x="0" y="0"/>
          <a:chExt cx="0" cy="0"/>
        </a:xfrm>
      </p:grpSpPr>
      <p:sp>
        <p:nvSpPr>
          <p:cNvPr id="159" name="Google Shape;159;p11"/>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60" name="Google Shape;160;p11"/>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lang="en-US" sz="2800">
                <a:solidFill>
                  <a:srgbClr val="111827"/>
                </a:solidFill>
                <a:latin typeface="Inter"/>
                <a:ea typeface="Inter"/>
                <a:cs typeface="Inter"/>
                <a:sym typeface="Inter"/>
              </a:rPr>
              <a:t>eLearning </a:t>
            </a:r>
            <a:r>
              <a:rPr b="1" i="0" lang="en-US" sz="2800" u="none" cap="none" strike="noStrike">
                <a:solidFill>
                  <a:srgbClr val="111827"/>
                </a:solidFill>
                <a:latin typeface="Inter"/>
                <a:ea typeface="Inter"/>
                <a:cs typeface="Inter"/>
                <a:sym typeface="Inter"/>
              </a:rPr>
              <a:t>interactions: more than reveal</a:t>
            </a:r>
            <a:endParaRPr b="0" i="0" sz="2800" u="none" cap="none" strike="noStrike">
              <a:solidFill>
                <a:schemeClr val="dk1"/>
              </a:solidFill>
              <a:latin typeface="Inter"/>
              <a:ea typeface="Inter"/>
              <a:cs typeface="Inter"/>
              <a:sym typeface="Inter"/>
            </a:endParaRPr>
          </a:p>
        </p:txBody>
      </p:sp>
      <p:cxnSp>
        <p:nvCxnSpPr>
          <p:cNvPr id="161" name="Google Shape;161;p11"/>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62" name="Google Shape;162;p11"/>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63" name="Google Shape;163;p11"/>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Clicking is not the same as learning.</a:t>
            </a:r>
            <a:endParaRPr b="0" i="0" sz="3600" u="none" cap="none" strike="noStrike">
              <a:solidFill>
                <a:schemeClr val="dk1"/>
              </a:solidFill>
              <a:latin typeface="Inter"/>
              <a:ea typeface="Inter"/>
              <a:cs typeface="Inter"/>
              <a:sym typeface="Inter"/>
            </a:endParaRPr>
          </a:p>
        </p:txBody>
      </p:sp>
      <p:sp>
        <p:nvSpPr>
          <p:cNvPr id="164" name="Google Shape;164;p11"/>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a:t>
            </a:r>
            <a:r>
              <a:rPr lang="en-US" sz="1700">
                <a:solidFill>
                  <a:srgbClr val="526071"/>
                </a:solidFill>
                <a:latin typeface="Inter"/>
                <a:ea typeface="Inter"/>
                <a:cs typeface="Inter"/>
                <a:sym typeface="Inter"/>
              </a:rPr>
              <a:t>n eLearning interaction</a:t>
            </a:r>
            <a:r>
              <a:rPr b="0" i="0" lang="en-US" sz="1700" u="none" cap="none" strike="noStrike">
                <a:solidFill>
                  <a:srgbClr val="526071"/>
                </a:solidFill>
                <a:latin typeface="Inter"/>
                <a:ea typeface="Inter"/>
                <a:cs typeface="Inter"/>
                <a:sym typeface="Inter"/>
              </a:rPr>
              <a:t> should help learners process, compare, decide, apply, or reflect.</a:t>
            </a:r>
            <a:endParaRPr b="0" i="0" sz="1700" u="none" cap="none" strike="noStrike">
              <a:solidFill>
                <a:schemeClr val="dk1"/>
              </a:solidFill>
              <a:latin typeface="Inter"/>
              <a:ea typeface="Inter"/>
              <a:cs typeface="Inter"/>
              <a:sym typeface="Inter"/>
            </a:endParaRPr>
          </a:p>
        </p:txBody>
      </p:sp>
      <p:sp>
        <p:nvSpPr>
          <p:cNvPr id="165" name="Google Shape;165;p11"/>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66" name="Google Shape;166;p1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67" name="Google Shape;167;p1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2" name="Shape 172"/>
        <p:cNvGrpSpPr/>
        <p:nvPr/>
      </p:nvGrpSpPr>
      <p:grpSpPr>
        <a:xfrm>
          <a:off x="0" y="0"/>
          <a:ext cx="0" cy="0"/>
          <a:chOff x="0" y="0"/>
          <a:chExt cx="0" cy="0"/>
        </a:xfrm>
      </p:grpSpPr>
      <p:sp>
        <p:nvSpPr>
          <p:cNvPr id="173" name="Google Shape;173;p1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74" name="Google Shape;174;p1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Scenario: practice judgment</a:t>
            </a:r>
            <a:endParaRPr b="0" i="0" sz="2800" u="none" cap="none" strike="noStrike">
              <a:solidFill>
                <a:schemeClr val="dk1"/>
              </a:solidFill>
              <a:latin typeface="Inter"/>
              <a:ea typeface="Inter"/>
              <a:cs typeface="Inter"/>
              <a:sym typeface="Inter"/>
            </a:endParaRPr>
          </a:p>
        </p:txBody>
      </p:sp>
      <p:cxnSp>
        <p:nvCxnSpPr>
          <p:cNvPr id="175" name="Google Shape;175;p1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76" name="Google Shape;176;p1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77" name="Google Shape;177;p12"/>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Realistic context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Situation feels like work</a:t>
            </a:r>
            <a:endParaRPr b="0" i="0" sz="1500" u="none" cap="none" strike="noStrike">
              <a:solidFill>
                <a:schemeClr val="dk1"/>
              </a:solidFill>
              <a:latin typeface="Inter"/>
              <a:ea typeface="Inter"/>
              <a:cs typeface="Inter"/>
              <a:sym typeface="Inter"/>
            </a:endParaRPr>
          </a:p>
        </p:txBody>
      </p:sp>
      <p:sp>
        <p:nvSpPr>
          <p:cNvPr id="178" name="Google Shape;178;p12"/>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Plausible choices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No obvious throwaway answers</a:t>
            </a:r>
            <a:endParaRPr b="0" i="0" sz="1500" u="none" cap="none" strike="noStrike">
              <a:solidFill>
                <a:schemeClr val="dk1"/>
              </a:solidFill>
              <a:latin typeface="Inter"/>
              <a:ea typeface="Inter"/>
              <a:cs typeface="Inter"/>
              <a:sym typeface="Inter"/>
            </a:endParaRPr>
          </a:p>
        </p:txBody>
      </p:sp>
      <p:sp>
        <p:nvSpPr>
          <p:cNvPr id="179" name="Google Shape;179;p12"/>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Consequence feedback</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Learners see why it matters</a:t>
            </a:r>
            <a:endParaRPr b="0" i="0" sz="1500" u="none" cap="none" strike="noStrike">
              <a:solidFill>
                <a:schemeClr val="dk1"/>
              </a:solidFill>
              <a:latin typeface="Inter"/>
              <a:ea typeface="Inter"/>
              <a:cs typeface="Inter"/>
              <a:sym typeface="Inter"/>
            </a:endParaRPr>
          </a:p>
        </p:txBody>
      </p:sp>
      <p:sp>
        <p:nvSpPr>
          <p:cNvPr id="180" name="Google Shape;180;p1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81" name="Google Shape;181;p1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sp>
        <p:nvSpPr>
          <p:cNvPr id="187" name="Google Shape;187;p13"/>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88" name="Google Shape;188;p13"/>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Assessment: evidence of learning</a:t>
            </a:r>
            <a:endParaRPr b="0" i="0" sz="2800" u="none" cap="none" strike="noStrike">
              <a:solidFill>
                <a:schemeClr val="dk1"/>
              </a:solidFill>
              <a:latin typeface="Inter"/>
              <a:ea typeface="Inter"/>
              <a:cs typeface="Inter"/>
              <a:sym typeface="Inter"/>
            </a:endParaRPr>
          </a:p>
        </p:txBody>
      </p:sp>
      <p:cxnSp>
        <p:nvCxnSpPr>
          <p:cNvPr id="189" name="Google Shape;189;p13"/>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90" name="Google Shape;190;p13"/>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91" name="Google Shape;191;p13"/>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What proof do we need?</a:t>
            </a:r>
            <a:endParaRPr b="0" i="0" sz="3600" u="none" cap="none" strike="noStrike">
              <a:solidFill>
                <a:schemeClr val="dk1"/>
              </a:solidFill>
              <a:latin typeface="Inter"/>
              <a:ea typeface="Inter"/>
              <a:cs typeface="Inter"/>
              <a:sym typeface="Inter"/>
            </a:endParaRPr>
          </a:p>
        </p:txBody>
      </p:sp>
      <p:sp>
        <p:nvSpPr>
          <p:cNvPr id="192" name="Google Shape;192;p13"/>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 good assessment checks the intended knowledge, skill, decision, or behavior - not just recall.</a:t>
            </a:r>
            <a:endParaRPr b="0" i="0" sz="1700" u="none" cap="none" strike="noStrike">
              <a:solidFill>
                <a:schemeClr val="dk1"/>
              </a:solidFill>
              <a:latin typeface="Inter"/>
              <a:ea typeface="Inter"/>
              <a:cs typeface="Inter"/>
              <a:sym typeface="Inter"/>
            </a:endParaRPr>
          </a:p>
        </p:txBody>
      </p:sp>
      <p:sp>
        <p:nvSpPr>
          <p:cNvPr id="193" name="Google Shape;193;p13"/>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94" name="Google Shape;194;p1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95" name="Google Shape;195;p1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mnt/data/wide_clean_abstract_graphic_background_illustratio.png" id="201" name="Google Shape;201;p14"/>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202" name="Google Shape;202;p14"/>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203" name="Google Shape;203;p14"/>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Format sort</a:t>
            </a:r>
            <a:endParaRPr b="0" i="0" sz="3400" u="none" cap="none" strike="noStrike">
              <a:solidFill>
                <a:schemeClr val="dk1"/>
              </a:solidFill>
              <a:latin typeface="Inter"/>
              <a:ea typeface="Inter"/>
              <a:cs typeface="Inter"/>
              <a:sym typeface="Inter"/>
            </a:endParaRPr>
          </a:p>
        </p:txBody>
      </p:sp>
      <p:sp>
        <p:nvSpPr>
          <p:cNvPr id="204" name="Google Shape;204;p14"/>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For each need, choose the lightest effective support: job aid, scenario, eLearning, learning plan, assessment, or practice.</a:t>
            </a:r>
            <a:endParaRPr b="0" i="0" sz="1800" u="none" cap="none" strike="noStrike">
              <a:solidFill>
                <a:schemeClr val="dk1"/>
              </a:solidFill>
              <a:latin typeface="Inter"/>
              <a:ea typeface="Inter"/>
              <a:cs typeface="Inter"/>
              <a:sym typeface="Inter"/>
            </a:endParaRPr>
          </a:p>
        </p:txBody>
      </p:sp>
      <p:sp>
        <p:nvSpPr>
          <p:cNvPr id="205" name="Google Shape;205;p1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206" name="Google Shape;206;p1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1" name="Shape 211"/>
        <p:cNvGrpSpPr/>
        <p:nvPr/>
      </p:nvGrpSpPr>
      <p:grpSpPr>
        <a:xfrm>
          <a:off x="0" y="0"/>
          <a:ext cx="0" cy="0"/>
          <a:chOff x="0" y="0"/>
          <a:chExt cx="0" cy="0"/>
        </a:xfrm>
      </p:grpSpPr>
      <p:sp>
        <p:nvSpPr>
          <p:cNvPr id="212" name="Google Shape;212;p15"/>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WRAP</a:t>
            </a:r>
            <a:endParaRPr b="0" i="0" sz="1750" u="none" cap="none" strike="noStrike">
              <a:solidFill>
                <a:schemeClr val="dk1"/>
              </a:solidFill>
              <a:latin typeface="Inter"/>
              <a:ea typeface="Inter"/>
              <a:cs typeface="Inter"/>
              <a:sym typeface="Inter"/>
            </a:endParaRPr>
          </a:p>
        </p:txBody>
      </p:sp>
      <p:sp>
        <p:nvSpPr>
          <p:cNvPr id="213" name="Google Shape;213;p15"/>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Session 2 wrap</a:t>
            </a:r>
            <a:endParaRPr b="0" i="0" sz="2800" u="none" cap="none" strike="noStrike">
              <a:solidFill>
                <a:schemeClr val="dk1"/>
              </a:solidFill>
              <a:latin typeface="Inter"/>
              <a:ea typeface="Inter"/>
              <a:cs typeface="Inter"/>
              <a:sym typeface="Inter"/>
            </a:endParaRPr>
          </a:p>
        </p:txBody>
      </p:sp>
      <p:cxnSp>
        <p:nvCxnSpPr>
          <p:cNvPr id="214" name="Google Shape;214;p15"/>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215" name="Google Shape;215;p15"/>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216" name="Google Shape;216;p15"/>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Name the material</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Tell AI what you are building.</a:t>
            </a:r>
            <a:endParaRPr b="0" i="0" sz="1500" u="none" cap="none" strike="noStrike">
              <a:solidFill>
                <a:schemeClr val="dk1"/>
              </a:solidFill>
              <a:latin typeface="Inter"/>
              <a:ea typeface="Inter"/>
              <a:cs typeface="Inter"/>
              <a:sym typeface="Inter"/>
            </a:endParaRPr>
          </a:p>
        </p:txBody>
      </p:sp>
      <p:sp>
        <p:nvSpPr>
          <p:cNvPr id="217" name="Google Shape;217;p15"/>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Design for action</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Each format should make learners do something.</a:t>
            </a:r>
            <a:endParaRPr b="0" i="0" sz="1500" u="none" cap="none" strike="noStrike">
              <a:solidFill>
                <a:schemeClr val="dk1"/>
              </a:solidFill>
              <a:latin typeface="Inter"/>
              <a:ea typeface="Inter"/>
              <a:cs typeface="Inter"/>
              <a:sym typeface="Inter"/>
            </a:endParaRPr>
          </a:p>
        </p:txBody>
      </p:sp>
      <p:sp>
        <p:nvSpPr>
          <p:cNvPr id="218" name="Google Shape;218;p15"/>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Challenge fit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Ask whether the format matches the need.</a:t>
            </a:r>
            <a:endParaRPr b="0" i="0" sz="1500" u="none" cap="none" strike="noStrike">
              <a:solidFill>
                <a:schemeClr val="dk1"/>
              </a:solidFill>
              <a:latin typeface="Inter"/>
              <a:ea typeface="Inter"/>
              <a:cs typeface="Inter"/>
              <a:sym typeface="Inter"/>
            </a:endParaRPr>
          </a:p>
        </p:txBody>
      </p:sp>
      <p:sp>
        <p:nvSpPr>
          <p:cNvPr id="219" name="Google Shape;219;p1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220" name="Google Shape;220;p1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5" name="Shape 225"/>
        <p:cNvGrpSpPr/>
        <p:nvPr/>
      </p:nvGrpSpPr>
      <p:grpSpPr>
        <a:xfrm>
          <a:off x="0" y="0"/>
          <a:ext cx="0" cy="0"/>
          <a:chOff x="0" y="0"/>
          <a:chExt cx="0" cy="0"/>
        </a:xfrm>
      </p:grpSpPr>
      <p:pic>
        <p:nvPicPr>
          <p:cNvPr descr="/mnt/data/a_clean_abstract_graphic_design_background_with_no.png" id="226" name="Google Shape;226;p16"/>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227" name="Google Shape;227;p16"/>
          <p:cNvSpPr/>
          <p:nvPr/>
        </p:nvSpPr>
        <p:spPr>
          <a:xfrm>
            <a:off x="658368" y="1508760"/>
            <a:ext cx="6675120" cy="100584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000"/>
              <a:buFont typeface="Inter"/>
              <a:buNone/>
            </a:pPr>
            <a:r>
              <a:rPr b="1" i="0" lang="en-US" sz="4000" u="none" cap="none" strike="noStrike">
                <a:solidFill>
                  <a:srgbClr val="111827"/>
                </a:solidFill>
                <a:latin typeface="Inter"/>
                <a:ea typeface="Inter"/>
                <a:cs typeface="Inter"/>
                <a:sym typeface="Inter"/>
              </a:rPr>
              <a:t>Questions + next steps</a:t>
            </a:r>
            <a:endParaRPr b="0" i="0" sz="4000" u="none" cap="none" strike="noStrike">
              <a:solidFill>
                <a:schemeClr val="dk1"/>
              </a:solidFill>
              <a:latin typeface="Inter"/>
              <a:ea typeface="Inter"/>
              <a:cs typeface="Inter"/>
              <a:sym typeface="Inter"/>
            </a:endParaRPr>
          </a:p>
        </p:txBody>
      </p:sp>
      <p:sp>
        <p:nvSpPr>
          <p:cNvPr id="228" name="Google Shape;228;p16"/>
          <p:cNvSpPr/>
          <p:nvPr/>
        </p:nvSpPr>
        <p:spPr>
          <a:xfrm>
            <a:off x="713232" y="2788920"/>
            <a:ext cx="53035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What questions or use cases should we tackle next?</a:t>
            </a:r>
            <a:endParaRPr b="0" i="0" sz="1800" u="none" cap="none" strike="noStrike">
              <a:solidFill>
                <a:schemeClr val="dk1"/>
              </a:solidFill>
              <a:latin typeface="Inter"/>
              <a:ea typeface="Inter"/>
              <a:cs typeface="Inter"/>
              <a:sym typeface="Inter"/>
            </a:endParaRPr>
          </a:p>
        </p:txBody>
      </p:sp>
      <p:sp>
        <p:nvSpPr>
          <p:cNvPr id="229" name="Google Shape;229;p16"/>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230" name="Google Shape;230;p16"/>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p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MINDSET</a:t>
            </a:r>
            <a:endParaRPr b="0" i="0" sz="1750" u="none" cap="none" strike="noStrike">
              <a:solidFill>
                <a:schemeClr val="dk1"/>
              </a:solidFill>
              <a:latin typeface="Inter"/>
              <a:ea typeface="Inter"/>
              <a:cs typeface="Inter"/>
              <a:sym typeface="Inter"/>
            </a:endParaRPr>
          </a:p>
        </p:txBody>
      </p:sp>
      <p:sp>
        <p:nvSpPr>
          <p:cNvPr id="28" name="Google Shape;28;p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Choose the format on purpose</a:t>
            </a:r>
            <a:endParaRPr b="0" i="0" sz="2800" u="none" cap="none" strike="noStrike">
              <a:solidFill>
                <a:schemeClr val="dk1"/>
              </a:solidFill>
              <a:latin typeface="Inter"/>
              <a:ea typeface="Inter"/>
              <a:cs typeface="Inter"/>
              <a:sym typeface="Inter"/>
            </a:endParaRPr>
          </a:p>
        </p:txBody>
      </p:sp>
      <p:cxnSp>
        <p:nvCxnSpPr>
          <p:cNvPr id="29" name="Google Shape;29;p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30" name="Google Shape;30;p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31" name="Google Shape;31;p2"/>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The format should serve the task.</a:t>
            </a:r>
            <a:endParaRPr b="0" i="0" sz="3600" u="none" cap="none" strike="noStrike">
              <a:solidFill>
                <a:schemeClr val="dk1"/>
              </a:solidFill>
              <a:latin typeface="Inter"/>
              <a:ea typeface="Inter"/>
              <a:cs typeface="Inter"/>
              <a:sym typeface="Inter"/>
            </a:endParaRPr>
          </a:p>
        </p:txBody>
      </p:sp>
      <p:sp>
        <p:nvSpPr>
          <p:cNvPr id="32" name="Google Shape;32;p2"/>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 course, job aid, scenario, assessment, and learning plan solve different problems.</a:t>
            </a:r>
            <a:endParaRPr b="0" i="0" sz="1700" u="none" cap="none" strike="noStrike">
              <a:solidFill>
                <a:schemeClr val="dk1"/>
              </a:solidFill>
              <a:latin typeface="Inter"/>
              <a:ea typeface="Inter"/>
              <a:cs typeface="Inter"/>
              <a:sym typeface="Inter"/>
            </a:endParaRPr>
          </a:p>
        </p:txBody>
      </p:sp>
      <p:sp>
        <p:nvSpPr>
          <p:cNvPr id="33" name="Google Shape;33;p2"/>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34" name="Google Shape;34;p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35" name="Google Shape;35;p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sp>
        <p:nvSpPr>
          <p:cNvPr id="41" name="Google Shape;41;p3"/>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42" name="Google Shape;42;p3"/>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Learning plan: design the journey</a:t>
            </a:r>
            <a:endParaRPr b="0" i="0" sz="2800" u="none" cap="none" strike="noStrike">
              <a:solidFill>
                <a:schemeClr val="dk1"/>
              </a:solidFill>
              <a:latin typeface="Inter"/>
              <a:ea typeface="Inter"/>
              <a:cs typeface="Inter"/>
              <a:sym typeface="Inter"/>
            </a:endParaRPr>
          </a:p>
        </p:txBody>
      </p:sp>
      <p:cxnSp>
        <p:nvCxnSpPr>
          <p:cNvPr id="43" name="Google Shape;43;p3"/>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44" name="Google Shape;44;p3"/>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45" name="Google Shape;45;p3"/>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Not a topic list.</a:t>
            </a:r>
            <a:endParaRPr b="0" i="0" sz="3600" u="none" cap="none" strike="noStrike">
              <a:solidFill>
                <a:schemeClr val="dk1"/>
              </a:solidFill>
              <a:latin typeface="Inter"/>
              <a:ea typeface="Inter"/>
              <a:cs typeface="Inter"/>
              <a:sym typeface="Inter"/>
            </a:endParaRPr>
          </a:p>
        </p:txBody>
      </p:sp>
      <p:sp>
        <p:nvSpPr>
          <p:cNvPr id="46" name="Google Shape;46;p3"/>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 stronger learning plan shows the path from introduction to practice, application, feedback, and follow-up.</a:t>
            </a:r>
            <a:endParaRPr b="0" i="0" sz="1700" u="none" cap="none" strike="noStrike">
              <a:solidFill>
                <a:schemeClr val="dk1"/>
              </a:solidFill>
              <a:latin typeface="Inter"/>
              <a:ea typeface="Inter"/>
              <a:cs typeface="Inter"/>
              <a:sym typeface="Inter"/>
            </a:endParaRPr>
          </a:p>
        </p:txBody>
      </p:sp>
      <p:sp>
        <p:nvSpPr>
          <p:cNvPr id="47" name="Google Shape;47;p3"/>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48" name="Google Shape;48;p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49" name="Google Shape;49;p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 name="Shape 54"/>
        <p:cNvGrpSpPr/>
        <p:nvPr/>
      </p:nvGrpSpPr>
      <p:grpSpPr>
        <a:xfrm>
          <a:off x="0" y="0"/>
          <a:ext cx="0" cy="0"/>
          <a:chOff x="0" y="0"/>
          <a:chExt cx="0" cy="0"/>
        </a:xfrm>
      </p:grpSpPr>
      <p:sp>
        <p:nvSpPr>
          <p:cNvPr id="55" name="Google Shape;55;p4"/>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PROMPT</a:t>
            </a:r>
            <a:endParaRPr b="0" i="0" sz="1750" u="none" cap="none" strike="noStrike">
              <a:solidFill>
                <a:schemeClr val="dk1"/>
              </a:solidFill>
              <a:latin typeface="Inter"/>
              <a:ea typeface="Inter"/>
              <a:cs typeface="Inter"/>
              <a:sym typeface="Inter"/>
            </a:endParaRPr>
          </a:p>
        </p:txBody>
      </p:sp>
      <p:sp>
        <p:nvSpPr>
          <p:cNvPr id="56" name="Google Shape;56;p4"/>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Learning plan prompt</a:t>
            </a:r>
            <a:endParaRPr b="0" i="0" sz="2800" u="none" cap="none" strike="noStrike">
              <a:solidFill>
                <a:schemeClr val="dk1"/>
              </a:solidFill>
              <a:latin typeface="Inter"/>
              <a:ea typeface="Inter"/>
              <a:cs typeface="Inter"/>
              <a:sym typeface="Inter"/>
            </a:endParaRPr>
          </a:p>
        </p:txBody>
      </p:sp>
      <p:cxnSp>
        <p:nvCxnSpPr>
          <p:cNvPr id="57" name="Google Shape;57;p4"/>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58" name="Google Shape;58;p4"/>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59" name="Google Shape;59;p4"/>
          <p:cNvSpPr/>
          <p:nvPr/>
        </p:nvSpPr>
        <p:spPr>
          <a:xfrm>
            <a:off x="822960" y="1691640"/>
            <a:ext cx="10561320" cy="3383280"/>
          </a:xfrm>
          <a:prstGeom prst="rect">
            <a:avLst/>
          </a:prstGeom>
          <a:solidFill>
            <a:srgbClr val="F8F7FF"/>
          </a:solidFill>
          <a:ln cap="flat" cmpd="sng" w="16500">
            <a:solidFill>
              <a:srgbClr val="D8CDFD"/>
            </a:solidFill>
            <a:prstDash val="solid"/>
            <a:round/>
            <a:headEnd len="sm" w="sm" type="none"/>
            <a:tailEnd len="sm" w="sm" type="none"/>
          </a:ln>
        </p:spPr>
        <p:txBody>
          <a:bodyPr anchorCtr="0" anchor="ctr" bIns="3175" lIns="3175" spcFirstLastPara="1" rIns="3175" wrap="square" tIns="3175">
            <a:normAutofit/>
          </a:bodyPr>
          <a:lstStyle/>
          <a:p>
            <a:pPr indent="0" lvl="0" marL="0" marR="0" rtl="0" algn="ctr">
              <a:spcBef>
                <a:spcPts val="0"/>
              </a:spcBef>
              <a:spcAft>
                <a:spcPts val="0"/>
              </a:spcAft>
              <a:buClr>
                <a:srgbClr val="111827"/>
              </a:buClr>
              <a:buSzPts val="1700"/>
              <a:buFont typeface="Inter"/>
              <a:buNone/>
            </a:pPr>
            <a:r>
              <a:rPr b="1" i="0" lang="en-US" sz="1700" u="none" cap="none" strike="noStrike">
                <a:solidFill>
                  <a:srgbClr val="111827"/>
                </a:solidFill>
                <a:latin typeface="Inter"/>
                <a:ea typeface="Inter"/>
                <a:cs typeface="Inter"/>
                <a:sym typeface="Inter"/>
              </a:rPr>
              <a:t>PROMPT TO TRY</a:t>
            </a:r>
            <a:endParaRPr b="1"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chemeClr val="dk1"/>
              </a:buClr>
              <a:buSzPts val="1700"/>
              <a:buFont typeface="Inter"/>
              <a:buNone/>
            </a:pPr>
            <a:r>
              <a:t/>
            </a:r>
            <a:endParaRPr b="0"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rgbClr val="111827"/>
              </a:buClr>
              <a:buSzPts val="1700"/>
              <a:buFont typeface="Inter"/>
              <a:buNone/>
            </a:pPr>
            <a:r>
              <a:rPr b="0" i="0" lang="en-US" sz="1700" u="none" cap="none" strike="noStrike">
                <a:solidFill>
                  <a:srgbClr val="111827"/>
                </a:solidFill>
                <a:latin typeface="Inter"/>
                <a:ea typeface="Inter"/>
                <a:cs typeface="Inter"/>
                <a:sym typeface="Inter"/>
              </a:rPr>
              <a:t>Create a learning plan for [audience] who need to [perform task]. Use these objectives as the design anchor: [objectives]. Organize around what learners need to practice and apply. Include purpose, learner action, practice, feedback, assessment, and accessibility notes for each section.</a:t>
            </a:r>
            <a:endParaRPr b="0" i="0" sz="1700" u="none" cap="none" strike="noStrike">
              <a:solidFill>
                <a:schemeClr val="dk1"/>
              </a:solidFill>
              <a:latin typeface="Inter"/>
              <a:ea typeface="Inter"/>
              <a:cs typeface="Inter"/>
              <a:sym typeface="Inter"/>
            </a:endParaRPr>
          </a:p>
        </p:txBody>
      </p:sp>
      <p:sp>
        <p:nvSpPr>
          <p:cNvPr id="60" name="Google Shape;60;p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61" name="Google Shape;61;p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 name="Shape 66"/>
        <p:cNvGrpSpPr/>
        <p:nvPr/>
      </p:nvGrpSpPr>
      <p:grpSpPr>
        <a:xfrm>
          <a:off x="0" y="0"/>
          <a:ext cx="0" cy="0"/>
          <a:chOff x="0" y="0"/>
          <a:chExt cx="0" cy="0"/>
        </a:xfrm>
      </p:grpSpPr>
      <p:pic>
        <p:nvPicPr>
          <p:cNvPr descr="/mnt/data/wide_clean_abstract_graphic_background_illustratio.png" id="67" name="Google Shape;67;p5"/>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68" name="Google Shape;68;p5"/>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69" name="Google Shape;69;p5"/>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Make a plan less topic-driven</a:t>
            </a:r>
            <a:endParaRPr b="0" i="0" sz="3400" u="none" cap="none" strike="noStrike">
              <a:solidFill>
                <a:schemeClr val="dk1"/>
              </a:solidFill>
              <a:latin typeface="Inter"/>
              <a:ea typeface="Inter"/>
              <a:cs typeface="Inter"/>
              <a:sym typeface="Inter"/>
            </a:endParaRPr>
          </a:p>
        </p:txBody>
      </p:sp>
      <p:sp>
        <p:nvSpPr>
          <p:cNvPr id="70" name="Google Shape;70;p5"/>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Review a module outline. Mark each section as explain, practice, feedback, or apply.</a:t>
            </a:r>
            <a:endParaRPr b="0" i="0" sz="1800" u="none" cap="none" strike="noStrike">
              <a:solidFill>
                <a:schemeClr val="dk1"/>
              </a:solidFill>
              <a:latin typeface="Inter"/>
              <a:ea typeface="Inter"/>
              <a:cs typeface="Inter"/>
              <a:sym typeface="Inter"/>
            </a:endParaRPr>
          </a:p>
        </p:txBody>
      </p:sp>
      <p:sp>
        <p:nvSpPr>
          <p:cNvPr id="71" name="Google Shape;71;p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72" name="Google Shape;72;p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 name="Shape 77"/>
        <p:cNvGrpSpPr/>
        <p:nvPr/>
      </p:nvGrpSpPr>
      <p:grpSpPr>
        <a:xfrm>
          <a:off x="0" y="0"/>
          <a:ext cx="0" cy="0"/>
          <a:chOff x="0" y="0"/>
          <a:chExt cx="0" cy="0"/>
        </a:xfrm>
      </p:grpSpPr>
      <p:sp>
        <p:nvSpPr>
          <p:cNvPr id="78" name="Google Shape;78;p6"/>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79" name="Google Shape;79;p6"/>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eLearning: make learners think</a:t>
            </a:r>
            <a:endParaRPr b="0" i="0" sz="2800" u="none" cap="none" strike="noStrike">
              <a:solidFill>
                <a:schemeClr val="dk1"/>
              </a:solidFill>
              <a:latin typeface="Inter"/>
              <a:ea typeface="Inter"/>
              <a:cs typeface="Inter"/>
              <a:sym typeface="Inter"/>
            </a:endParaRPr>
          </a:p>
        </p:txBody>
      </p:sp>
      <p:cxnSp>
        <p:nvCxnSpPr>
          <p:cNvPr id="80" name="Google Shape;80;p6"/>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81" name="Google Shape;81;p6"/>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82" name="Google Shape;82;p6"/>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Decide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Choose a path or response</a:t>
            </a:r>
            <a:endParaRPr b="0" i="0" sz="1500" u="none" cap="none" strike="noStrike">
              <a:solidFill>
                <a:schemeClr val="dk1"/>
              </a:solidFill>
              <a:latin typeface="Inter"/>
              <a:ea typeface="Inter"/>
              <a:cs typeface="Inter"/>
              <a:sym typeface="Inter"/>
            </a:endParaRPr>
          </a:p>
        </p:txBody>
      </p:sp>
      <p:sp>
        <p:nvSpPr>
          <p:cNvPr id="83" name="Google Shape;83;p6"/>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Practice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Apply a skill in context</a:t>
            </a:r>
            <a:endParaRPr b="0" i="0" sz="1500" u="none" cap="none" strike="noStrike">
              <a:solidFill>
                <a:schemeClr val="dk1"/>
              </a:solidFill>
              <a:latin typeface="Inter"/>
              <a:ea typeface="Inter"/>
              <a:cs typeface="Inter"/>
              <a:sym typeface="Inter"/>
            </a:endParaRPr>
          </a:p>
        </p:txBody>
      </p:sp>
      <p:sp>
        <p:nvSpPr>
          <p:cNvPr id="84" name="Google Shape;84;p6"/>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Reflect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Connect learning to work</a:t>
            </a:r>
            <a:endParaRPr b="0" i="0" sz="1500" u="none" cap="none" strike="noStrike">
              <a:solidFill>
                <a:schemeClr val="dk1"/>
              </a:solidFill>
              <a:latin typeface="Inter"/>
              <a:ea typeface="Inter"/>
              <a:cs typeface="Inter"/>
              <a:sym typeface="Inter"/>
            </a:endParaRPr>
          </a:p>
        </p:txBody>
      </p:sp>
      <p:sp>
        <p:nvSpPr>
          <p:cNvPr id="85" name="Google Shape;85;p6"/>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86" name="Google Shape;86;p6"/>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sp>
        <p:nvSpPr>
          <p:cNvPr id="92" name="Google Shape;92;p7"/>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93" name="Google Shape;93;p7"/>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Challenge eLearning output</a:t>
            </a:r>
            <a:endParaRPr b="0" i="0" sz="2800" u="none" cap="none" strike="noStrike">
              <a:solidFill>
                <a:schemeClr val="dk1"/>
              </a:solidFill>
              <a:latin typeface="Inter"/>
              <a:ea typeface="Inter"/>
              <a:cs typeface="Inter"/>
              <a:sym typeface="Inter"/>
            </a:endParaRPr>
          </a:p>
        </p:txBody>
      </p:sp>
      <p:cxnSp>
        <p:nvCxnSpPr>
          <p:cNvPr id="94" name="Google Shape;94;p7"/>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95" name="Google Shape;95;p7"/>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96" name="Google Shape;96;p7"/>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Content dump?</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Where is it mostly explaining?</a:t>
            </a:r>
            <a:endParaRPr b="0" i="0" sz="1500" u="none" cap="none" strike="noStrike">
              <a:solidFill>
                <a:schemeClr val="dk1"/>
              </a:solidFill>
              <a:latin typeface="Inter"/>
              <a:ea typeface="Inter"/>
              <a:cs typeface="Inter"/>
              <a:sym typeface="Inter"/>
            </a:endParaRPr>
          </a:p>
        </p:txBody>
      </p:sp>
      <p:sp>
        <p:nvSpPr>
          <p:cNvPr id="97" name="Google Shape;97;p7"/>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Click-through?</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Could learners move on without thinking?</a:t>
            </a:r>
            <a:endParaRPr b="0" i="0" sz="1500" u="none" cap="none" strike="noStrike">
              <a:solidFill>
                <a:schemeClr val="dk1"/>
              </a:solidFill>
              <a:latin typeface="Inter"/>
              <a:ea typeface="Inter"/>
              <a:cs typeface="Inter"/>
              <a:sym typeface="Inter"/>
            </a:endParaRPr>
          </a:p>
        </p:txBody>
      </p:sp>
      <p:sp>
        <p:nvSpPr>
          <p:cNvPr id="98" name="Google Shape;98;p7"/>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Access barriers?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Does it rely on drag, hover, color, audio, or timing?</a:t>
            </a:r>
            <a:endParaRPr b="0" i="0" sz="1500" u="none" cap="none" strike="noStrike">
              <a:solidFill>
                <a:schemeClr val="dk1"/>
              </a:solidFill>
              <a:latin typeface="Inter"/>
              <a:ea typeface="Inter"/>
              <a:cs typeface="Inter"/>
              <a:sym typeface="Inter"/>
            </a:endParaRPr>
          </a:p>
        </p:txBody>
      </p:sp>
      <p:sp>
        <p:nvSpPr>
          <p:cNvPr id="99" name="Google Shape;99;p7"/>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00" name="Google Shape;100;p7"/>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5" name="Shape 105"/>
        <p:cNvGrpSpPr/>
        <p:nvPr/>
      </p:nvGrpSpPr>
      <p:grpSpPr>
        <a:xfrm>
          <a:off x="0" y="0"/>
          <a:ext cx="0" cy="0"/>
          <a:chOff x="0" y="0"/>
          <a:chExt cx="0" cy="0"/>
        </a:xfrm>
      </p:grpSpPr>
      <p:sp>
        <p:nvSpPr>
          <p:cNvPr id="106" name="Google Shape;106;p8"/>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07" name="Google Shape;107;p8"/>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Job aid: moment of need</a:t>
            </a:r>
            <a:endParaRPr b="0" i="0" sz="2800" u="none" cap="none" strike="noStrike">
              <a:solidFill>
                <a:schemeClr val="dk1"/>
              </a:solidFill>
              <a:latin typeface="Inter"/>
              <a:ea typeface="Inter"/>
              <a:cs typeface="Inter"/>
              <a:sym typeface="Inter"/>
            </a:endParaRPr>
          </a:p>
        </p:txBody>
      </p:sp>
      <p:cxnSp>
        <p:nvCxnSpPr>
          <p:cNvPr id="108" name="Google Shape;108;p8"/>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09" name="Google Shape;109;p8"/>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10" name="Google Shape;110;p8"/>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A job aid is not a mini-course.</a:t>
            </a:r>
            <a:endParaRPr b="0" i="0" sz="3600" u="none" cap="none" strike="noStrike">
              <a:solidFill>
                <a:schemeClr val="dk1"/>
              </a:solidFill>
              <a:latin typeface="Inter"/>
              <a:ea typeface="Inter"/>
              <a:cs typeface="Inter"/>
              <a:sym typeface="Inter"/>
            </a:endParaRPr>
          </a:p>
        </p:txBody>
      </p:sp>
      <p:sp>
        <p:nvSpPr>
          <p:cNvPr id="111" name="Google Shape;111;p8"/>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It helps someone complete a task while working: quickly, clearly, and accessibly.</a:t>
            </a:r>
            <a:endParaRPr b="0" i="0" sz="1700" u="none" cap="none" strike="noStrike">
              <a:solidFill>
                <a:schemeClr val="dk1"/>
              </a:solidFill>
              <a:latin typeface="Inter"/>
              <a:ea typeface="Inter"/>
              <a:cs typeface="Inter"/>
              <a:sym typeface="Inter"/>
            </a:endParaRPr>
          </a:p>
        </p:txBody>
      </p:sp>
      <p:sp>
        <p:nvSpPr>
          <p:cNvPr id="112" name="Google Shape;112;p8"/>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13" name="Google Shape;113;p8"/>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14" name="Google Shape;114;p8"/>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9"/>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21" name="Google Shape;121;p9"/>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Job aid shapes</a:t>
            </a:r>
            <a:endParaRPr b="0" i="0" sz="2800" u="none" cap="none" strike="noStrike">
              <a:solidFill>
                <a:schemeClr val="dk1"/>
              </a:solidFill>
              <a:latin typeface="Inter"/>
              <a:ea typeface="Inter"/>
              <a:cs typeface="Inter"/>
              <a:sym typeface="Inter"/>
            </a:endParaRPr>
          </a:p>
        </p:txBody>
      </p:sp>
      <p:cxnSp>
        <p:nvCxnSpPr>
          <p:cNvPr id="122" name="Google Shape;122;p9"/>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23" name="Google Shape;123;p9"/>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24" name="Google Shape;124;p9"/>
          <p:cNvSpPr/>
          <p:nvPr/>
        </p:nvSpPr>
        <p:spPr>
          <a:xfrm>
            <a:off x="77724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1700"/>
              <a:buFont typeface="Inter"/>
              <a:buNone/>
            </a:pPr>
            <a:r>
              <a:rPr b="1" i="0" lang="en-US" sz="1700" u="none" cap="none" strike="noStrike">
                <a:solidFill>
                  <a:srgbClr val="0F8CA4"/>
                </a:solidFill>
                <a:latin typeface="Inter"/>
                <a:ea typeface="Inter"/>
                <a:cs typeface="Inter"/>
                <a:sym typeface="Inter"/>
              </a:rPr>
              <a:t>Need</a:t>
            </a:r>
            <a:endParaRPr b="0" i="0" sz="1700" u="none" cap="none" strike="noStrike">
              <a:solidFill>
                <a:schemeClr val="dk1"/>
              </a:solidFill>
              <a:latin typeface="Inter"/>
              <a:ea typeface="Inter"/>
              <a:cs typeface="Inter"/>
              <a:sym typeface="Inter"/>
            </a:endParaRPr>
          </a:p>
        </p:txBody>
      </p:sp>
      <p:sp>
        <p:nvSpPr>
          <p:cNvPr id="125" name="Google Shape;125;p9"/>
          <p:cNvSpPr/>
          <p:nvPr/>
        </p:nvSpPr>
        <p:spPr>
          <a:xfrm>
            <a:off x="644652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700"/>
              <a:buFont typeface="Inter"/>
              <a:buNone/>
            </a:pPr>
            <a:r>
              <a:rPr b="1" i="0" lang="en-US" sz="1700" u="none" cap="none" strike="noStrike">
                <a:solidFill>
                  <a:srgbClr val="7C49F3"/>
                </a:solidFill>
                <a:latin typeface="Inter"/>
                <a:ea typeface="Inter"/>
                <a:cs typeface="Inter"/>
                <a:sym typeface="Inter"/>
              </a:rPr>
              <a:t>Useful shape</a:t>
            </a:r>
            <a:endParaRPr b="0" i="0" sz="1700" u="none" cap="none" strike="noStrike">
              <a:solidFill>
                <a:schemeClr val="dk1"/>
              </a:solidFill>
              <a:latin typeface="Inter"/>
              <a:ea typeface="Inter"/>
              <a:cs typeface="Inter"/>
              <a:sym typeface="Inter"/>
            </a:endParaRPr>
          </a:p>
        </p:txBody>
      </p:sp>
      <p:sp>
        <p:nvSpPr>
          <p:cNvPr id="126" name="Google Shape;126;p9"/>
          <p:cNvSpPr/>
          <p:nvPr/>
        </p:nvSpPr>
        <p:spPr>
          <a:xfrm>
            <a:off x="777240" y="2103120"/>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Follow steps</a:t>
            </a:r>
            <a:endParaRPr b="0" i="0" sz="1150" u="none" cap="none" strike="noStrike">
              <a:solidFill>
                <a:schemeClr val="dk1"/>
              </a:solidFill>
              <a:latin typeface="Inter"/>
              <a:ea typeface="Inter"/>
              <a:cs typeface="Inter"/>
              <a:sym typeface="Inter"/>
            </a:endParaRPr>
          </a:p>
        </p:txBody>
      </p:sp>
      <p:cxnSp>
        <p:nvCxnSpPr>
          <p:cNvPr id="127" name="Google Shape;127;p9"/>
          <p:cNvCxnSpPr/>
          <p:nvPr/>
        </p:nvCxnSpPr>
        <p:spPr>
          <a:xfrm>
            <a:off x="5394960" y="2340864"/>
            <a:ext cx="914400" cy="0"/>
          </a:xfrm>
          <a:prstGeom prst="straightConnector1">
            <a:avLst/>
          </a:prstGeom>
          <a:noFill/>
          <a:ln cap="flat" cmpd="sng" w="25400">
            <a:solidFill>
              <a:srgbClr val="FF6BBB"/>
            </a:solidFill>
            <a:prstDash val="solid"/>
            <a:round/>
            <a:headEnd len="sm" w="sm" type="none"/>
            <a:tailEnd len="med" w="med" type="triangle"/>
          </a:ln>
        </p:spPr>
      </p:cxnSp>
      <p:sp>
        <p:nvSpPr>
          <p:cNvPr id="128" name="Google Shape;128;p9"/>
          <p:cNvSpPr/>
          <p:nvPr/>
        </p:nvSpPr>
        <p:spPr>
          <a:xfrm>
            <a:off x="6446520" y="2103120"/>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Checklist</a:t>
            </a:r>
            <a:endParaRPr b="0" i="0" sz="1150" u="none" cap="none" strike="noStrike">
              <a:solidFill>
                <a:schemeClr val="dk1"/>
              </a:solidFill>
              <a:latin typeface="Inter"/>
              <a:ea typeface="Inter"/>
              <a:cs typeface="Inter"/>
              <a:sym typeface="Inter"/>
            </a:endParaRPr>
          </a:p>
        </p:txBody>
      </p:sp>
      <p:sp>
        <p:nvSpPr>
          <p:cNvPr id="129" name="Google Shape;129;p9"/>
          <p:cNvSpPr/>
          <p:nvPr/>
        </p:nvSpPr>
        <p:spPr>
          <a:xfrm>
            <a:off x="777240" y="2798064"/>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Choose an option</a:t>
            </a:r>
            <a:endParaRPr b="0" i="0" sz="1150" u="none" cap="none" strike="noStrike">
              <a:solidFill>
                <a:schemeClr val="dk1"/>
              </a:solidFill>
              <a:latin typeface="Inter"/>
              <a:ea typeface="Inter"/>
              <a:cs typeface="Inter"/>
              <a:sym typeface="Inter"/>
            </a:endParaRPr>
          </a:p>
        </p:txBody>
      </p:sp>
      <p:cxnSp>
        <p:nvCxnSpPr>
          <p:cNvPr id="130" name="Google Shape;130;p9"/>
          <p:cNvCxnSpPr/>
          <p:nvPr/>
        </p:nvCxnSpPr>
        <p:spPr>
          <a:xfrm>
            <a:off x="5394960" y="3035808"/>
            <a:ext cx="914400" cy="0"/>
          </a:xfrm>
          <a:prstGeom prst="straightConnector1">
            <a:avLst/>
          </a:prstGeom>
          <a:noFill/>
          <a:ln cap="flat" cmpd="sng" w="25400">
            <a:solidFill>
              <a:srgbClr val="FF6BBB"/>
            </a:solidFill>
            <a:prstDash val="solid"/>
            <a:round/>
            <a:headEnd len="sm" w="sm" type="none"/>
            <a:tailEnd len="med" w="med" type="triangle"/>
          </a:ln>
        </p:spPr>
      </p:cxnSp>
      <p:sp>
        <p:nvSpPr>
          <p:cNvPr id="131" name="Google Shape;131;p9"/>
          <p:cNvSpPr/>
          <p:nvPr/>
        </p:nvSpPr>
        <p:spPr>
          <a:xfrm>
            <a:off x="6446520" y="2798064"/>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Decision table</a:t>
            </a:r>
            <a:endParaRPr b="0" i="0" sz="1150" u="none" cap="none" strike="noStrike">
              <a:solidFill>
                <a:schemeClr val="dk1"/>
              </a:solidFill>
              <a:latin typeface="Inter"/>
              <a:ea typeface="Inter"/>
              <a:cs typeface="Inter"/>
              <a:sym typeface="Inter"/>
            </a:endParaRPr>
          </a:p>
        </p:txBody>
      </p:sp>
      <p:sp>
        <p:nvSpPr>
          <p:cNvPr id="132" name="Google Shape;132;p9"/>
          <p:cNvSpPr/>
          <p:nvPr/>
        </p:nvSpPr>
        <p:spPr>
          <a:xfrm>
            <a:off x="777240" y="3493008"/>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Prepare for a task</a:t>
            </a:r>
            <a:endParaRPr b="0" i="0" sz="1150" u="none" cap="none" strike="noStrike">
              <a:solidFill>
                <a:schemeClr val="dk1"/>
              </a:solidFill>
              <a:latin typeface="Inter"/>
              <a:ea typeface="Inter"/>
              <a:cs typeface="Inter"/>
              <a:sym typeface="Inter"/>
            </a:endParaRPr>
          </a:p>
        </p:txBody>
      </p:sp>
      <p:cxnSp>
        <p:nvCxnSpPr>
          <p:cNvPr id="133" name="Google Shape;133;p9"/>
          <p:cNvCxnSpPr/>
          <p:nvPr/>
        </p:nvCxnSpPr>
        <p:spPr>
          <a:xfrm>
            <a:off x="5394960" y="3730752"/>
            <a:ext cx="914400" cy="0"/>
          </a:xfrm>
          <a:prstGeom prst="straightConnector1">
            <a:avLst/>
          </a:prstGeom>
          <a:noFill/>
          <a:ln cap="flat" cmpd="sng" w="25400">
            <a:solidFill>
              <a:srgbClr val="FF6BBB"/>
            </a:solidFill>
            <a:prstDash val="solid"/>
            <a:round/>
            <a:headEnd len="sm" w="sm" type="none"/>
            <a:tailEnd len="med" w="med" type="triangle"/>
          </a:ln>
        </p:spPr>
      </p:cxnSp>
      <p:sp>
        <p:nvSpPr>
          <p:cNvPr id="134" name="Google Shape;134;p9"/>
          <p:cNvSpPr/>
          <p:nvPr/>
        </p:nvSpPr>
        <p:spPr>
          <a:xfrm>
            <a:off x="6446520" y="3493008"/>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Quick prep guide</a:t>
            </a:r>
            <a:endParaRPr b="0" i="0" sz="1150" u="none" cap="none" strike="noStrike">
              <a:solidFill>
                <a:schemeClr val="dk1"/>
              </a:solidFill>
              <a:latin typeface="Inter"/>
              <a:ea typeface="Inter"/>
              <a:cs typeface="Inter"/>
              <a:sym typeface="Inter"/>
            </a:endParaRPr>
          </a:p>
        </p:txBody>
      </p:sp>
      <p:sp>
        <p:nvSpPr>
          <p:cNvPr id="135" name="Google Shape;135;p9"/>
          <p:cNvSpPr/>
          <p:nvPr/>
        </p:nvSpPr>
        <p:spPr>
          <a:xfrm>
            <a:off x="777240" y="4187952"/>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Avoid mistakes</a:t>
            </a:r>
            <a:endParaRPr b="0" i="0" sz="1150" u="none" cap="none" strike="noStrike">
              <a:solidFill>
                <a:schemeClr val="dk1"/>
              </a:solidFill>
              <a:latin typeface="Inter"/>
              <a:ea typeface="Inter"/>
              <a:cs typeface="Inter"/>
              <a:sym typeface="Inter"/>
            </a:endParaRPr>
          </a:p>
        </p:txBody>
      </p:sp>
      <p:cxnSp>
        <p:nvCxnSpPr>
          <p:cNvPr id="136" name="Google Shape;136;p9"/>
          <p:cNvCxnSpPr/>
          <p:nvPr/>
        </p:nvCxnSpPr>
        <p:spPr>
          <a:xfrm>
            <a:off x="5394960" y="4425696"/>
            <a:ext cx="914400" cy="0"/>
          </a:xfrm>
          <a:prstGeom prst="straightConnector1">
            <a:avLst/>
          </a:prstGeom>
          <a:noFill/>
          <a:ln cap="flat" cmpd="sng" w="25400">
            <a:solidFill>
              <a:srgbClr val="FF6BBB"/>
            </a:solidFill>
            <a:prstDash val="solid"/>
            <a:round/>
            <a:headEnd len="sm" w="sm" type="none"/>
            <a:tailEnd len="med" w="med" type="triangle"/>
          </a:ln>
        </p:spPr>
      </p:cxnSp>
      <p:sp>
        <p:nvSpPr>
          <p:cNvPr id="137" name="Google Shape;137;p9"/>
          <p:cNvSpPr/>
          <p:nvPr/>
        </p:nvSpPr>
        <p:spPr>
          <a:xfrm>
            <a:off x="6446520" y="4187952"/>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Do / avoid list</a:t>
            </a:r>
            <a:endParaRPr b="0" i="0" sz="1150" u="none" cap="none" strike="noStrike">
              <a:solidFill>
                <a:schemeClr val="dk1"/>
              </a:solidFill>
              <a:latin typeface="Inter"/>
              <a:ea typeface="Inter"/>
              <a:cs typeface="Inter"/>
              <a:sym typeface="Inter"/>
            </a:endParaRPr>
          </a:p>
        </p:txBody>
      </p:sp>
      <p:sp>
        <p:nvSpPr>
          <p:cNvPr id="138" name="Google Shape;138;p9"/>
          <p:cNvSpPr/>
          <p:nvPr/>
        </p:nvSpPr>
        <p:spPr>
          <a:xfrm>
            <a:off x="777240" y="4882896"/>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Troubleshoot</a:t>
            </a:r>
            <a:endParaRPr b="0" i="0" sz="1150" u="none" cap="none" strike="noStrike">
              <a:solidFill>
                <a:schemeClr val="dk1"/>
              </a:solidFill>
              <a:latin typeface="Inter"/>
              <a:ea typeface="Inter"/>
              <a:cs typeface="Inter"/>
              <a:sym typeface="Inter"/>
            </a:endParaRPr>
          </a:p>
        </p:txBody>
      </p:sp>
      <p:cxnSp>
        <p:nvCxnSpPr>
          <p:cNvPr id="139" name="Google Shape;139;p9"/>
          <p:cNvCxnSpPr/>
          <p:nvPr/>
        </p:nvCxnSpPr>
        <p:spPr>
          <a:xfrm>
            <a:off x="5394960" y="5120640"/>
            <a:ext cx="914400" cy="0"/>
          </a:xfrm>
          <a:prstGeom prst="straightConnector1">
            <a:avLst/>
          </a:prstGeom>
          <a:noFill/>
          <a:ln cap="flat" cmpd="sng" w="25400">
            <a:solidFill>
              <a:srgbClr val="FF6BBB"/>
            </a:solidFill>
            <a:prstDash val="solid"/>
            <a:round/>
            <a:headEnd len="sm" w="sm" type="none"/>
            <a:tailEnd len="med" w="med" type="triangle"/>
          </a:ln>
        </p:spPr>
      </p:cxnSp>
      <p:sp>
        <p:nvSpPr>
          <p:cNvPr id="140" name="Google Shape;140;p9"/>
          <p:cNvSpPr/>
          <p:nvPr/>
        </p:nvSpPr>
        <p:spPr>
          <a:xfrm>
            <a:off x="6446520" y="4882896"/>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If / then guide</a:t>
            </a:r>
            <a:endParaRPr b="0" i="0" sz="1150" u="none" cap="none" strike="noStrike">
              <a:solidFill>
                <a:schemeClr val="dk1"/>
              </a:solidFill>
              <a:latin typeface="Inter"/>
              <a:ea typeface="Inter"/>
              <a:cs typeface="Inter"/>
              <a:sym typeface="Inter"/>
            </a:endParaRPr>
          </a:p>
        </p:txBody>
      </p:sp>
      <p:sp>
        <p:nvSpPr>
          <p:cNvPr id="141" name="Google Shape;141;p9"/>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2 · Materials That Fit</a:t>
            </a:r>
            <a:endParaRPr b="0" i="0" sz="750" u="none" cap="none" strike="noStrike">
              <a:solidFill>
                <a:schemeClr val="dk1"/>
              </a:solidFill>
              <a:latin typeface="Inter"/>
              <a:ea typeface="Inter"/>
              <a:cs typeface="Inter"/>
              <a:sym typeface="Inter"/>
            </a:endParaRPr>
          </a:p>
        </p:txBody>
      </p:sp>
      <p:sp>
        <p:nvSpPr>
          <p:cNvPr id="142" name="Google Shape;142;p9"/>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rgbClr val="000000"/>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2026-06-24T03:16:09Z</dcterms:created>
  <dc:creator>Amanda Douvier</dc:creator>
</cp:coreProperties>
</file>