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y="6858000" cx="12192000"/>
  <p:notesSz cx="6858000" cy="12192000"/>
  <p:embeddedFontLst>
    <p:embeddedFont>
      <p:font typeface="Inter"/>
      <p:regular r:id="rId20"/>
      <p:bold r:id="rId21"/>
      <p:italic r:id="rId22"/>
      <p:boldItalic r:id="rId2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4" roundtripDataSignature="AMtx7mgR8auveIZCpCTTsc26mZ9YhbI2j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Inter-regular.fntdata"/><Relationship Id="rId11" Type="http://schemas.openxmlformats.org/officeDocument/2006/relationships/slide" Target="slides/slide7.xml"/><Relationship Id="rId22" Type="http://schemas.openxmlformats.org/officeDocument/2006/relationships/font" Target="fonts/Inter-italic.fntdata"/><Relationship Id="rId10" Type="http://schemas.openxmlformats.org/officeDocument/2006/relationships/slide" Target="slides/slide6.xml"/><Relationship Id="rId21" Type="http://schemas.openxmlformats.org/officeDocument/2006/relationships/font" Target="fonts/Inter-bold.fntdata"/><Relationship Id="rId13" Type="http://schemas.openxmlformats.org/officeDocument/2006/relationships/slide" Target="slides/slide9.xml"/><Relationship Id="rId24" Type="http://customschemas.google.com/relationships/presentationmetadata" Target="metadata"/><Relationship Id="rId12" Type="http://schemas.openxmlformats.org/officeDocument/2006/relationships/slide" Target="slides/slide8.xml"/><Relationship Id="rId23" Type="http://schemas.openxmlformats.org/officeDocument/2006/relationships/font" Target="fonts/Inter-bold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indent="-228600" lvl="1" marL="914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2pPr>
            <a:lvl3pPr indent="-228600" lvl="2" marL="1371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3pPr>
            <a:lvl4pPr indent="-228600" lvl="3" marL="1828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4pPr>
            <a:lvl5pPr indent="-228600" lvl="4" marL="22860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5pPr>
            <a:lvl6pPr indent="-228600" lvl="5" marL="27432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6pPr>
            <a:lvl7pPr indent="-228600" lvl="6" marL="32004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7pPr>
            <a:lvl8pPr indent="-228600" lvl="7" marL="36576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8pPr>
            <a:lvl9pPr indent="-228600" lvl="8" marL="411480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Inter"/>
                <a:ea typeface="Inter"/>
                <a:cs typeface="Inter"/>
                <a:sym typeface="Inter"/>
              </a:defRPr>
            </a:lvl1pPr>
            <a:lvl2pPr lvl="1" marR="0" rtl="0" algn="l">
              <a:spcBef>
                <a:spcPts val="0"/>
              </a:spcBef>
              <a:spcAft>
                <a:spcPts val="0"/>
              </a:spcAft>
              <a:buSzPts val="1400"/>
              <a:buNone/>
              <a:defRPr b="0" i="0" sz="1800" u="none" cap="none" strike="noStrike">
                <a:solidFill>
                  <a:schemeClr val="dk1"/>
                </a:solidFill>
                <a:latin typeface="Inter"/>
                <a:ea typeface="Inter"/>
                <a:cs typeface="Inter"/>
                <a:sym typeface="Inter"/>
              </a:defRPr>
            </a:lvl2pPr>
            <a:lvl3pPr lvl="2" marR="0" rtl="0" algn="l">
              <a:spcBef>
                <a:spcPts val="0"/>
              </a:spcBef>
              <a:spcAft>
                <a:spcPts val="0"/>
              </a:spcAft>
              <a:buSzPts val="1400"/>
              <a:buNone/>
              <a:defRPr b="0" i="0" sz="1800" u="none" cap="none" strike="noStrike">
                <a:solidFill>
                  <a:schemeClr val="dk1"/>
                </a:solidFill>
                <a:latin typeface="Inter"/>
                <a:ea typeface="Inter"/>
                <a:cs typeface="Inter"/>
                <a:sym typeface="Inter"/>
              </a:defRPr>
            </a:lvl3pPr>
            <a:lvl4pPr lvl="3" marR="0" rtl="0" algn="l">
              <a:spcBef>
                <a:spcPts val="0"/>
              </a:spcBef>
              <a:spcAft>
                <a:spcPts val="0"/>
              </a:spcAft>
              <a:buSzPts val="1400"/>
              <a:buNone/>
              <a:defRPr b="0" i="0" sz="1800" u="none" cap="none" strike="noStrike">
                <a:solidFill>
                  <a:schemeClr val="dk1"/>
                </a:solidFill>
                <a:latin typeface="Inter"/>
                <a:ea typeface="Inter"/>
                <a:cs typeface="Inter"/>
                <a:sym typeface="Inter"/>
              </a:defRPr>
            </a:lvl4pPr>
            <a:lvl5pPr lvl="4" marR="0" rtl="0" algn="l">
              <a:spcBef>
                <a:spcPts val="0"/>
              </a:spcBef>
              <a:spcAft>
                <a:spcPts val="0"/>
              </a:spcAft>
              <a:buSzPts val="1400"/>
              <a:buNone/>
              <a:defRPr b="0" i="0" sz="1800" u="none" cap="none" strike="noStrike">
                <a:solidFill>
                  <a:schemeClr val="dk1"/>
                </a:solidFill>
                <a:latin typeface="Inter"/>
                <a:ea typeface="Inter"/>
                <a:cs typeface="Inter"/>
                <a:sym typeface="Inter"/>
              </a:defRPr>
            </a:lvl5pPr>
            <a:lvl6pPr lvl="5" marR="0" rtl="0" algn="l">
              <a:spcBef>
                <a:spcPts val="0"/>
              </a:spcBef>
              <a:spcAft>
                <a:spcPts val="0"/>
              </a:spcAft>
              <a:buSzPts val="1400"/>
              <a:buNone/>
              <a:defRPr b="0" i="0" sz="1800" u="none" cap="none" strike="noStrike">
                <a:solidFill>
                  <a:schemeClr val="dk1"/>
                </a:solidFill>
                <a:latin typeface="Inter"/>
                <a:ea typeface="Inter"/>
                <a:cs typeface="Inter"/>
                <a:sym typeface="Inter"/>
              </a:defRPr>
            </a:lvl6pPr>
            <a:lvl7pPr lvl="6" marR="0" rtl="0" algn="l">
              <a:spcBef>
                <a:spcPts val="0"/>
              </a:spcBef>
              <a:spcAft>
                <a:spcPts val="0"/>
              </a:spcAft>
              <a:buSzPts val="1400"/>
              <a:buNone/>
              <a:defRPr b="0" i="0" sz="1800" u="none" cap="none" strike="noStrike">
                <a:solidFill>
                  <a:schemeClr val="dk1"/>
                </a:solidFill>
                <a:latin typeface="Inter"/>
                <a:ea typeface="Inter"/>
                <a:cs typeface="Inter"/>
                <a:sym typeface="Inter"/>
              </a:defRPr>
            </a:lvl7pPr>
            <a:lvl8pPr lvl="7" marR="0" rtl="0" algn="l">
              <a:spcBef>
                <a:spcPts val="0"/>
              </a:spcBef>
              <a:spcAft>
                <a:spcPts val="0"/>
              </a:spcAft>
              <a:buSzPts val="1400"/>
              <a:buNone/>
              <a:defRPr b="0" i="0" sz="1800" u="none" cap="none" strike="noStrike">
                <a:solidFill>
                  <a:schemeClr val="dk1"/>
                </a:solidFill>
                <a:latin typeface="Inter"/>
                <a:ea typeface="Inter"/>
                <a:cs typeface="Inter"/>
                <a:sym typeface="Inter"/>
              </a:defRPr>
            </a:lvl8pPr>
            <a:lvl9pPr lvl="8" marR="0" rtl="0" algn="l">
              <a:spcBef>
                <a:spcPts val="0"/>
              </a:spcBef>
              <a:spcAft>
                <a:spcPts val="0"/>
              </a:spcAft>
              <a:buSzPts val="1400"/>
              <a:buNone/>
              <a:defRPr b="0" i="0" sz="1800" u="none" cap="none" strike="noStrike">
                <a:solidFill>
                  <a:schemeClr val="dk1"/>
                </a:solidFill>
                <a:latin typeface="Inter"/>
                <a:ea typeface="Inter"/>
                <a:cs typeface="Inter"/>
                <a:sym typeface="Inter"/>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Inter"/>
                <a:ea typeface="Inter"/>
                <a:cs typeface="Inter"/>
                <a:sym typeface="Inter"/>
              </a:rPr>
              <a:t>‹#›</a:t>
            </a:fld>
            <a:endParaRPr b="0" i="0" sz="1200" u="none" cap="none" strike="noStrike">
              <a:solidFill>
                <a:schemeClr val="dk1"/>
              </a:solidFill>
              <a:latin typeface="Inter"/>
              <a:ea typeface="Inter"/>
              <a:cs typeface="Inter"/>
              <a:sym typeface="Inter"/>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1 minute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Set the expectation that participants will practice a workflow for using AI as a design partner. They are not just learning about AI; they are learning how to prompt, review, challenge, and improve AI outputs.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Welcome. In this first session, we are focusing on the foundations: performance first, context first, and objectives first.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goal is not to “catch” AI making mistakes. The goal is to help shape AI outputs into something that works for learners.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By the end of this session, you should be able to take a vague learning request and turn it into a clearer AI prompt or review target. You will practice asking: What should the learner be able to do after using this?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you use AI for learning design work, where do you usually need to step in as the designer?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Frame the session as practical. Let the team know they will practice the first moves they need before trusting or using an AI-generated learning material.</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4" name="Google Shape;14;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3" name="Google Shape;15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activity: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Participants practice revising an AI-generated or vague objective so it becomes a stronger design target.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For this activity, imagine AI gave you a vague objective like “Understand the new process” or “Learn how to give feedback.”</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Your task is to challenge that objective before building anything from it. Ask whether it is observable, measurable, realistic, and connected to what learners need to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Avoid vague verbs like understand, learn, know, appreciate, and be aware of. Use action verbs that can be observed or assessed.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Can we observe this action?</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Can learners practice it?</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Could we assess it?</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Does it connect to the real work?</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Give participants 3 minutes to revise one objective.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ask them to write one follow-up prompt to AI:</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“Revise the objective so it is observable, measurable, realistic, and directly connected to what learners need to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Invite one person to share. Ask the group to name what improved.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that we have a stronger objective, we need to challenge the objective itself before using it to build.</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54" name="Google Shape;15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participants use review questions to challenge AI-generated objectives before they become the basis for a course, job aid, assessment, or activity.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After AI drafts objectives, do not accept them immediately. Ask which objectives are too vague, too broad, too advanced, too basic, missing context, or difficult to assess.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Also ask whether there are too many objectives for the learning material. AI often gives you more than you can realistically support.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step matters because weak objectives lead to weak design decisions.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Which question would help you most when reviewing objectives from AI?</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Which objectives would be difficult to build practice around?</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Which objective is the most important one to design around?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participants to choose one question from the slide and use it to challenge the objective they revised on Slide 10.</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have them write one instruction they would give to AI:</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“Revise the objectives so they are observable, measurable, realistic, and directly connected to what learners need to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let’s connect this to slide design. If the AI output is too much, too generic, or too text-heavy, we need to shape it into a clearer learning experience.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65" name="Google Shape;16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8" name="Google Shape;178;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Connect presentation design to AI review. Participants should learn to challenge AI-generated slide content that overloads learners.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AI creates slide content, it often gives too much text. It may summarize everything instead of helping the learner focus.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 useful slide usually has one clear idea. Design choices should support that idea. We can use contrast, hierarchy, flow, unity, proximity, and whitespace so learners know where to look and what matters.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is part of challenging the AI output. You can ask AI to reduce cognitive load, split overloaded content, turn a paragraph into a visual structure, or identify what belongs in speaker notes instead of on the slide.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Where do AI-generated slides usually become overloaded?</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What would you move off the slide and into speaker notes?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participants to take one AI-generated paragraph and choose the one idea that belongs on a slide.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What supporting detail belongs in notes, handouts, or discussion instead?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we will pull the foundation together into a design frame you can use with AI.</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79" name="Google Shape;179;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activity: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Participants apply the foundation by revising a prompt so AI has a better learner-centered design frame.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apply the foundation. Pick one AI prompt you use often or one vague learning request. Add four things: learner action, context, objective, and accessibility expectations.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is not just prompt polishing. This is how you help AI create something that is practical, accessible, learner-centered, and connected to real performance.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What did your original prompt leave AI to assume?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What did you make more explicit?</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How will this help you review the output later?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Give participants 3 minutes to revise their prompt.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Ask them to underline the learner action.</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Ask them to circle one accessibility or plain language requirement.</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Ask them to add one instruction that requires AI to explain or test the draft, not just create it.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Let’s close by naming the three moves you can use right away.</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93" name="Google Shape;193;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participants leave with a clear, usable workflow for challenging AI at the start of the design process.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Here are the three big moves from this session.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Start with action: What should the learner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Frame the prompt: Give AI the context it lacks.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Anchor with objectives: Use objectives to make design decisions.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These moves help you challenge AI before it creates a draft and after it gives you one.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Which of these will make the biggest difference in your next AI-supported learning design task?</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participants to write one sentence they want to remember from this session.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ask them to write one prompt phrase they will reuse, such as:</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“Do not create content yet.”</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“First, identify what the learner needs to do, decide, practice, or apply.”</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“Explain how each part supports the learner.”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let’s capture questions and prepare for the next session.</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204" name="Google Shape;20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2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Close the session and connect the next session to practical AI use.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What questions or use cases should we tackle next?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In the next session, we will focus on choosing the right type of learning material and challenging whether AI created the right format for the learner’s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What is one learning material you want to improve using AI?</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What would you want AI to help you create, review, or revise?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Capture questions.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participants to bring one AI draft, outline, prompt, or objective to the next session.</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218" name="Google Shape;218;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 name="Shape 22"/>
        <p:cNvGrpSpPr/>
        <p:nvPr/>
      </p:nvGrpSpPr>
      <p:grpSpPr>
        <a:xfrm>
          <a:off x="0" y="0"/>
          <a:ext cx="0" cy="0"/>
          <a:chOff x="0" y="0"/>
          <a:chExt cx="0" cy="0"/>
        </a:xfrm>
      </p:grpSpPr>
      <p:sp>
        <p:nvSpPr>
          <p:cNvPr id="23" name="Google Shape;23;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 name="Google Shape;24;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the team understand that “challenge” is an action they take with AI: review the output, question it, test it against the learner need, and ask AI to improve it before anything gets built.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AI can draft quickly, but the first output is rarely the best output. It may sound polished, but polished does not always mean accurate, useful, accessible, or easy to apply.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In this session, “challenge” means you do not stop at the first draft. You ask: Does this help the learner do something meaningful? Does it match the real task, decision, behavior, or performance need? What did AI assume? What needs to be clarified, removed, tested, or improved?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We are going to practice using AI as a design partner, not just a content generator. That means we ask AI to explain, test, and improve the thing — not only create the thing.</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Think about an AI output you have seen or created for learning design. What made it look useful at first?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look one layer deeper: what made you question whether it would actually help the learner do the task?</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the team to name one “polished but not useful yet” signal. Capture 3 to 5 examples verbally or on a shared board.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Use prompts like: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sounded professional, but it was too generic.”</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explained the topic, but it did not give learners practice.”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cre</a:t>
            </a:r>
            <a:r>
              <a:rPr lang="en-US" sz="1100">
                <a:latin typeface="Arial"/>
                <a:ea typeface="Arial"/>
                <a:cs typeface="Arial"/>
                <a:sym typeface="Arial"/>
              </a:rPr>
              <a:t>a</a:t>
            </a:r>
            <a:r>
              <a:rPr lang="en-US" sz="1100">
                <a:latin typeface="Arial"/>
                <a:ea typeface="Arial"/>
                <a:cs typeface="Arial"/>
                <a:sym typeface="Arial"/>
              </a:rPr>
              <a:t>ted a full course, but learners only needed a job aid.”</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used good wording, but it did not match our audience.”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gave an activity, but the activity did not connect to the real work.”</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“It included an interaction, but the interaction was not accessible.”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These are the exact issues we are going to practice challenging. On the next slides, we will start with the first and most important challenge question: What does the learner need to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Before you can judge whether an AI output is useful, you need a target. That target is not the topic. It is the learner action.</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25" name="Google Shape;25;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Move the team from “AI made something” to “AI made something that should support a specific learner action.”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first way to challenge an AI output is to check whether it is connected to what the learner actually needs to do.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Before you ask AI to create any learning material, start with the learner’s real task, decision, behavior, or performance need. The key question is: What should the learner be able to do after using this?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That question comes before the format. It also helps you review the AI output. If the AI draft does not help the learner do the thing, the draft is not ready yet.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Look back at the “polished but not useful yet” examples we just named. Which ones happened because the learner action was unclear?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Use one example from the team and translate it aloud.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Example:</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“Training on feedback” is a topic.</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“You will draft a feedback message that names the behavior, explains the impact, and identifies a clear next step” is a learner action.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Once the learner action is clear, we can challenge the AI output more fairly. We are not just saying “make it better.” We are saying “make it better for this performance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Once we know the learner action, we can decide whether the format makes sense.</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39" name="Google Shape;39;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 name="Google Shape;5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Show the team how to challenge the format AI suggests or creates.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second way to challenge an AI output is to ask whether the format matches the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AI may create a full course because we asked for “training.” But learners may only need a job aid, checklist, scenario, practice activity, or decision guide. This matters because the format should match the need.</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remember steps while working, they may need a job aid.</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make decisions, they may need scenarios or branching practice.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build a skill over time, they may need a learning plan or practice sequence.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perform a complex task, they may need practice, feedback, and support materials.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you review an AI output, how can you tell whether AI chose the wrong format?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the team to connect the issue to the learner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Use this quick pattern:</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the learner needs to remember steps while working, challenge AI if it gives you a long course.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the learner needs to make a judgment call, challenge AI if it gives only definitions.</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the learner needs to perform a complex task, challenge AI if it gives no practice or feedback.</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we are going to practice turning a vague request into something AI can design around.</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53" name="Google Shape;5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0" name="Google Shape;80;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5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activity: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Participants practice the first skill they need before using or reviewing AI output: turning a vague training request into a learner performance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activity connects directly to how you use AI. If you give AI a vague request, it will usually fill in the gaps for you. Sometimes that works, but often it creates content that sounds good and does not match the real learner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Your task is to rewrite a vague request so AI has a clearer design target.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Start with a request like:</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“Create training on feedback.”</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“Make a course about the new process.”</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“Build something on accessibility.”</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“Create onboarding content for new managers.”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Now rewrite it as: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“After completing this course/session, the learner will be able to…” or “The team needs to be able to…”</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Give participants 2 minutes to rewrite one request.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Then ask them to add one sentence they would give AI:</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“Do not create the learning material yet. First, identify what the learner likely needs to do, decide, practice, or apply.”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Invite 2 people to share. After each share, ask:</a:t>
            </a:r>
            <a:endParaRPr b="1"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Is this a task, decision, behavior, or performance need?</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Would this help AI create something more useful?</a:t>
            </a:r>
            <a:endParaRPr sz="1100">
              <a:latin typeface="Arial"/>
              <a:ea typeface="Arial"/>
              <a:cs typeface="Arial"/>
              <a:sym typeface="Arial"/>
            </a:endParaRPr>
          </a:p>
          <a:p>
            <a:pPr indent="-298450" lvl="0" marL="457200" rtl="0" algn="l">
              <a:spcBef>
                <a:spcPts val="0"/>
              </a:spcBef>
              <a:spcAft>
                <a:spcPts val="0"/>
              </a:spcAft>
              <a:buSzPts val="1100"/>
              <a:buChar char="●"/>
            </a:pPr>
            <a:r>
              <a:rPr lang="en-US" sz="1100">
                <a:latin typeface="Arial"/>
                <a:ea typeface="Arial"/>
                <a:cs typeface="Arial"/>
                <a:sym typeface="Arial"/>
              </a:rPr>
              <a:t>Would this help us review the AI output later?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that the learner action is clearer, we can give AI the rest of the design frame: audience, context, use case, tone, format, accessibility expectations, and constraints.</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81" name="Google Shape;81;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participants understand that good AI outputs depend on the context they provide. The team should learn to give AI the design frame before asking it to create.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AI can create polished content with very little information, but that is also the risk. When we do not give enough context, AI fills in learner needs, workplace context, accessibility requirements, and performance expectations on its own.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 stronger prompt gives AI the design frame. That means you tell AI who the learners are, what they are trying to do, when they will use the material, what tone is appropriate, what format you want, and what constraints matter.</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is how you reduce the chance that AI creates a generic learning material.</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Which context do you most often leave out when prompting AI: audience, learner context, learning goal, use case, tone, format, accessibility expectations, or constraints?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the team to choose one category they usually under-specify.</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What happens to the AI output when that context is missing?</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Next, we will turn those context categories into a reusable prompt pattern.</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92" name="Google Shape;9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4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Participants learn a prompt structure they can reuse when asking AI to create or revise learning materials.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This prompt pattern keeps AI focused on the learner, not just the topic.</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Notice the structure: role, learning material, audience, purpose, use case, tone, format, plain language, accessibility, assumptions, and explanation.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line “Before drafting, identify any assumptions you are making” is important. It asks AI to slow down and show what it is filling in before it creates the draft.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What would you add to this prompt for your own work? Brand voice? reading level? tool constraints? required content? policy requirements? translation or localization needs?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participants to choose one vague request from Slide 5 and add three pieces of context to it.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Then ask them to add one review instruction, such as:</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“Explain how each part supports the learner.”</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“Identify assumptions before drafting.”</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“Use plain language.”</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“Design with accessibility in mind.”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that we can give AI a better design frame, we need a stronger anchor for the design: observable, measurable, relevant learning objectives.</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06" name="Google Shape;106;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7" name="Google Shape;11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participants use objectives to guide AI prompting and AI review, not just as opening statements in a course.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Learning objectives are not just something to write at the beginning. They are a design tool for making decisions throughout the process.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They help you decide what content belongs, what practice is needed, what feedback is needed, what assessment makes sense, and what can be removed.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you use AI, objectives give you a way to challenge the output. You can ask: Does this draft actually help learners meet the stated objectives?</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an AI-generated objective is vague, what happens to the rest of the learning material?</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Ask the team to identify one vague objective they often see.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Then model the shift: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Instead of “Understand feedback best practices,” ask AI to revise it as an observable learner action.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Example: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“You will draft a feedback message that names the behavior, explains the impact, and identifies a clear next step.”</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Next, we will look at different levels of objectives so AI does not treat every learning need the same way.</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18" name="Google Shape;11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Estimated timing: 3 minutes</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Purpose of this slide:</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Help participants challenge whether AI-generated objectives are foundational, application-level, or performance-level.</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Say:</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Not every objective has to be at the same level. Some objectives are foundational: recognize, identify, or recall. Some are application-level: use, choose, complete, or apply. Some are performance-level: do the task in a realistic work situation.</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When AI drafts objectives, it may give you a list that mixes all three levels without explaining the difference. Your job is to ask AI to organize the objectives by level and recommend which ones should drive the learning material.</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The performance objective should usually guide the design. The foundational and application objectives may support it.</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Ask:</a:t>
            </a:r>
            <a:endParaRPr b="1"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only need to identify the parts of a feedback message, what kind of support might be enough?</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choose the strongest feedback response in a realistic workplace situation, what kind of support might be better?</a:t>
            </a:r>
            <a:endParaRPr sz="1100">
              <a:latin typeface="Arial"/>
              <a:ea typeface="Arial"/>
              <a:cs typeface="Arial"/>
              <a:sym typeface="Arial"/>
            </a:endParaRPr>
          </a:p>
          <a:p>
            <a:pPr indent="-311150" lvl="0" marL="457200" rtl="0" algn="l">
              <a:spcBef>
                <a:spcPts val="0"/>
              </a:spcBef>
              <a:spcAft>
                <a:spcPts val="0"/>
              </a:spcAft>
              <a:buSzPts val="1300"/>
              <a:buChar char="●"/>
            </a:pPr>
            <a:r>
              <a:rPr lang="en-US" sz="1100">
                <a:latin typeface="Arial"/>
                <a:ea typeface="Arial"/>
                <a:cs typeface="Arial"/>
                <a:sym typeface="Arial"/>
              </a:rPr>
              <a:t>If learners need to conduct a feedback conversation when someone reacts defensively, what kind of practice might they need?</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Do:</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Have participants label one objective as foundational, application-level, or performance-level.</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Then ask:</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What would you ask AI to create for this level of objective?</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t/>
            </a:r>
            <a:endParaRPr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b="1" lang="en-US" sz="1100">
                <a:latin typeface="Arial"/>
                <a:ea typeface="Arial"/>
                <a:cs typeface="Arial"/>
                <a:sym typeface="Arial"/>
              </a:rPr>
              <a:t>Transition:</a:t>
            </a:r>
            <a:endParaRPr b="1" sz="1100">
              <a:latin typeface="Arial"/>
              <a:ea typeface="Arial"/>
              <a:cs typeface="Arial"/>
              <a:sym typeface="Arial"/>
            </a:endParaRPr>
          </a:p>
          <a:p>
            <a:pPr indent="0" lvl="0" marL="0" rtl="0" algn="l">
              <a:spcBef>
                <a:spcPts val="0"/>
              </a:spcBef>
              <a:spcAft>
                <a:spcPts val="0"/>
              </a:spcAft>
              <a:buClr>
                <a:schemeClr val="dk1"/>
              </a:buClr>
              <a:buSzPts val="1100"/>
              <a:buFont typeface="Arial"/>
              <a:buNone/>
            </a:pPr>
            <a:r>
              <a:rPr lang="en-US" sz="1100">
                <a:latin typeface="Arial"/>
                <a:ea typeface="Arial"/>
                <a:cs typeface="Arial"/>
                <a:sym typeface="Arial"/>
              </a:rPr>
              <a:t>Now let’s practice tightening an objective so AI has a better target and we have a better review standard.</a:t>
            </a:r>
            <a:endParaRPr sz="1100">
              <a:latin typeface="Arial"/>
              <a:ea typeface="Arial"/>
              <a:cs typeface="Arial"/>
              <a:sym typeface="Arial"/>
            </a:endParaRPr>
          </a:p>
          <a:p>
            <a:pPr indent="0" lvl="0" marL="0" rtl="0" algn="l">
              <a:spcBef>
                <a:spcPts val="0"/>
              </a:spcBef>
              <a:spcAft>
                <a:spcPts val="0"/>
              </a:spcAft>
              <a:buNone/>
            </a:pPr>
            <a:r>
              <a:t/>
            </a:r>
            <a:endParaRPr sz="1100">
              <a:latin typeface="Arial"/>
              <a:ea typeface="Arial"/>
              <a:cs typeface="Arial"/>
              <a:sym typeface="Arial"/>
            </a:endParaRPr>
          </a:p>
        </p:txBody>
      </p:sp>
      <p:sp>
        <p:nvSpPr>
          <p:cNvPr id="132" name="Google Shape;132;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 name="Shape 15"/>
        <p:cNvGrpSpPr/>
        <p:nvPr/>
      </p:nvGrpSpPr>
      <p:grpSpPr>
        <a:xfrm>
          <a:off x="0" y="0"/>
          <a:ext cx="0" cy="0"/>
          <a:chOff x="0" y="0"/>
          <a:chExt cx="0" cy="0"/>
        </a:xfrm>
      </p:grpSpPr>
      <p:pic>
        <p:nvPicPr>
          <p:cNvPr descr="/mnt/data/wide_clean_minimal_abstract_tech_education_backgro.png" id="16" name="Google Shape;16;p1"/>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17" name="Google Shape;17;p1"/>
          <p:cNvSpPr/>
          <p:nvPr/>
        </p:nvSpPr>
        <p:spPr>
          <a:xfrm>
            <a:off x="685800" y="1508760"/>
            <a:ext cx="7132320" cy="16459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400"/>
              <a:buFont typeface="Inter"/>
              <a:buNone/>
            </a:pPr>
            <a:r>
              <a:rPr b="1" i="0" lang="en-US" sz="4400" u="none" cap="none" strike="noStrike">
                <a:solidFill>
                  <a:srgbClr val="111827"/>
                </a:solidFill>
                <a:latin typeface="Inter"/>
                <a:ea typeface="Inter"/>
                <a:cs typeface="Inter"/>
                <a:sym typeface="Inter"/>
              </a:rPr>
              <a:t>Challenge AI Outputs: Foundations</a:t>
            </a:r>
            <a:endParaRPr b="0" i="0" sz="4400" u="none" cap="none" strike="noStrike">
              <a:solidFill>
                <a:schemeClr val="dk1"/>
              </a:solidFill>
              <a:latin typeface="Inter"/>
              <a:ea typeface="Inter"/>
              <a:cs typeface="Inter"/>
              <a:sym typeface="Inter"/>
            </a:endParaRPr>
          </a:p>
        </p:txBody>
      </p:sp>
      <p:sp>
        <p:nvSpPr>
          <p:cNvPr id="18" name="Google Shape;18;p1"/>
          <p:cNvSpPr/>
          <p:nvPr/>
        </p:nvSpPr>
        <p:spPr>
          <a:xfrm>
            <a:off x="713232" y="3337560"/>
            <a:ext cx="6492240" cy="7315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Session 1 of 3 | Performance, context, and objectives first</a:t>
            </a:r>
            <a:endParaRPr b="0" i="0" sz="1800" u="none" cap="none" strike="noStrike">
              <a:solidFill>
                <a:schemeClr val="dk1"/>
              </a:solidFill>
              <a:latin typeface="Inter"/>
              <a:ea typeface="Inter"/>
              <a:cs typeface="Inter"/>
              <a:sym typeface="Inter"/>
            </a:endParaRPr>
          </a:p>
        </p:txBody>
      </p:sp>
      <p:cxnSp>
        <p:nvCxnSpPr>
          <p:cNvPr id="19" name="Google Shape;19;p1"/>
          <p:cNvCxnSpPr/>
          <p:nvPr/>
        </p:nvCxnSpPr>
        <p:spPr>
          <a:xfrm>
            <a:off x="713232" y="4343400"/>
            <a:ext cx="3108960" cy="0"/>
          </a:xfrm>
          <a:prstGeom prst="straightConnector1">
            <a:avLst/>
          </a:prstGeom>
          <a:noFill/>
          <a:ln cap="flat" cmpd="sng" w="50800">
            <a:solidFill>
              <a:srgbClr val="7C49F3"/>
            </a:solidFill>
            <a:prstDash val="solid"/>
            <a:round/>
            <a:headEnd len="sm" w="sm" type="none"/>
            <a:tailEnd len="sm" w="sm" type="none"/>
          </a:ln>
        </p:spPr>
      </p:cxnSp>
      <p:sp>
        <p:nvSpPr>
          <p:cNvPr id="20" name="Google Shape;20;p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21" name="Google Shape;21;p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5" name="Shape 155"/>
        <p:cNvGrpSpPr/>
        <p:nvPr/>
      </p:nvGrpSpPr>
      <p:grpSpPr>
        <a:xfrm>
          <a:off x="0" y="0"/>
          <a:ext cx="0" cy="0"/>
          <a:chOff x="0" y="0"/>
          <a:chExt cx="0" cy="0"/>
        </a:xfrm>
      </p:grpSpPr>
      <p:pic>
        <p:nvPicPr>
          <p:cNvPr descr="/mnt/data/wide_clean_abstract_graphic_background_illustratio.png" id="156" name="Google Shape;156;p10"/>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157" name="Google Shape;157;p10"/>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158" name="Google Shape;158;p10"/>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Tighten an objective</a:t>
            </a:r>
            <a:endParaRPr b="0" i="0" sz="3400" u="none" cap="none" strike="noStrike">
              <a:solidFill>
                <a:schemeClr val="dk1"/>
              </a:solidFill>
              <a:latin typeface="Inter"/>
              <a:ea typeface="Inter"/>
              <a:cs typeface="Inter"/>
              <a:sym typeface="Inter"/>
            </a:endParaRPr>
          </a:p>
        </p:txBody>
      </p:sp>
      <p:sp>
        <p:nvSpPr>
          <p:cNvPr id="159" name="Google Shape;159;p10"/>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Use one current objective. Make it observable, measurable, realistic, and tied to learner action.</a:t>
            </a:r>
            <a:endParaRPr b="0" i="0" sz="1800" u="none" cap="none" strike="noStrike">
              <a:solidFill>
                <a:schemeClr val="dk1"/>
              </a:solidFill>
              <a:latin typeface="Inter"/>
              <a:ea typeface="Inter"/>
              <a:cs typeface="Inter"/>
              <a:sym typeface="Inter"/>
            </a:endParaRPr>
          </a:p>
        </p:txBody>
      </p:sp>
      <p:sp>
        <p:nvSpPr>
          <p:cNvPr id="160" name="Google Shape;160;p10"/>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61" name="Google Shape;161;p10"/>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66" name="Shape 166"/>
        <p:cNvGrpSpPr/>
        <p:nvPr/>
      </p:nvGrpSpPr>
      <p:grpSpPr>
        <a:xfrm>
          <a:off x="0" y="0"/>
          <a:ext cx="0" cy="0"/>
          <a:chOff x="0" y="0"/>
          <a:chExt cx="0" cy="0"/>
        </a:xfrm>
      </p:grpSpPr>
      <p:sp>
        <p:nvSpPr>
          <p:cNvPr id="167" name="Google Shape;167;p11"/>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68" name="Google Shape;168;p11"/>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Challenge objectives before building</a:t>
            </a:r>
            <a:endParaRPr b="0" i="0" sz="2800" u="none" cap="none" strike="noStrike">
              <a:solidFill>
                <a:schemeClr val="dk1"/>
              </a:solidFill>
              <a:latin typeface="Inter"/>
              <a:ea typeface="Inter"/>
              <a:cs typeface="Inter"/>
              <a:sym typeface="Inter"/>
            </a:endParaRPr>
          </a:p>
        </p:txBody>
      </p:sp>
      <p:cxnSp>
        <p:nvCxnSpPr>
          <p:cNvPr id="169" name="Google Shape;169;p11"/>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70" name="Google Shape;170;p11"/>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71" name="Google Shape;171;p11"/>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Too vague?</a:t>
            </a:r>
            <a:endParaRPr b="0" i="0"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Can we observe the action?</a:t>
            </a:r>
            <a:endParaRPr b="0" i="0" sz="1500" u="none" cap="none" strike="noStrike">
              <a:solidFill>
                <a:schemeClr val="dk1"/>
              </a:solidFill>
              <a:latin typeface="Inter"/>
              <a:ea typeface="Inter"/>
              <a:cs typeface="Inter"/>
              <a:sym typeface="Inter"/>
            </a:endParaRPr>
          </a:p>
        </p:txBody>
      </p:sp>
      <p:sp>
        <p:nvSpPr>
          <p:cNvPr id="172" name="Google Shape;172;p11"/>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Too broad?</a:t>
            </a:r>
            <a:endParaRPr b="0" i="0"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Is it realistic for the time?</a:t>
            </a:r>
            <a:endParaRPr b="0" i="0" sz="1500" u="none" cap="none" strike="noStrike">
              <a:solidFill>
                <a:schemeClr val="dk1"/>
              </a:solidFill>
              <a:latin typeface="Inter"/>
              <a:ea typeface="Inter"/>
              <a:cs typeface="Inter"/>
              <a:sym typeface="Inter"/>
            </a:endParaRPr>
          </a:p>
        </p:txBody>
      </p:sp>
      <p:sp>
        <p:nvSpPr>
          <p:cNvPr id="173" name="Google Shape;173;p11"/>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Unsupported?</a:t>
            </a:r>
            <a:endParaRPr b="0" i="0"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Can we practice and assess it?</a:t>
            </a:r>
            <a:endParaRPr b="0" i="0" sz="1500" u="none" cap="none" strike="noStrike">
              <a:solidFill>
                <a:schemeClr val="dk1"/>
              </a:solidFill>
              <a:latin typeface="Inter"/>
              <a:ea typeface="Inter"/>
              <a:cs typeface="Inter"/>
              <a:sym typeface="Inter"/>
            </a:endParaRPr>
          </a:p>
        </p:txBody>
      </p:sp>
      <p:sp>
        <p:nvSpPr>
          <p:cNvPr id="174" name="Google Shape;174;p11"/>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75" name="Google Shape;175;p11"/>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0" name="Shape 180"/>
        <p:cNvGrpSpPr/>
        <p:nvPr/>
      </p:nvGrpSpPr>
      <p:grpSpPr>
        <a:xfrm>
          <a:off x="0" y="0"/>
          <a:ext cx="0" cy="0"/>
          <a:chOff x="0" y="0"/>
          <a:chExt cx="0" cy="0"/>
        </a:xfrm>
      </p:grpSpPr>
      <p:sp>
        <p:nvSpPr>
          <p:cNvPr id="181" name="Google Shape;181;p1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DESIGN</a:t>
            </a:r>
            <a:endParaRPr b="0" i="0" sz="1750" u="none" cap="none" strike="noStrike">
              <a:solidFill>
                <a:schemeClr val="dk1"/>
              </a:solidFill>
              <a:latin typeface="Inter"/>
              <a:ea typeface="Inter"/>
              <a:cs typeface="Inter"/>
              <a:sym typeface="Inter"/>
            </a:endParaRPr>
          </a:p>
        </p:txBody>
      </p:sp>
      <p:sp>
        <p:nvSpPr>
          <p:cNvPr id="182" name="Google Shape;182;p1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lang="en-US" sz="2800">
                <a:solidFill>
                  <a:srgbClr val="111827"/>
                </a:solidFill>
                <a:latin typeface="Inter"/>
                <a:ea typeface="Inter"/>
                <a:cs typeface="Inter"/>
                <a:sym typeface="Inter"/>
              </a:rPr>
              <a:t>O</a:t>
            </a:r>
            <a:r>
              <a:rPr b="1" i="0" lang="en-US" sz="2800" u="none" cap="none" strike="noStrike">
                <a:solidFill>
                  <a:srgbClr val="111827"/>
                </a:solidFill>
                <a:latin typeface="Inter"/>
                <a:ea typeface="Inter"/>
                <a:cs typeface="Inter"/>
                <a:sym typeface="Inter"/>
              </a:rPr>
              <a:t>ne idea per slide</a:t>
            </a:r>
            <a:endParaRPr b="0" i="0" sz="2800" u="none" cap="none" strike="noStrike">
              <a:solidFill>
                <a:schemeClr val="dk1"/>
              </a:solidFill>
              <a:latin typeface="Inter"/>
              <a:ea typeface="Inter"/>
              <a:cs typeface="Inter"/>
              <a:sym typeface="Inter"/>
            </a:endParaRPr>
          </a:p>
        </p:txBody>
      </p:sp>
      <p:cxnSp>
        <p:nvCxnSpPr>
          <p:cNvPr id="183" name="Google Shape;183;p1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84" name="Google Shape;184;p1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85" name="Google Shape;185;p12"/>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Reduce the load. Increase the signal.</a:t>
            </a:r>
            <a:endParaRPr b="0" i="0" sz="3600" u="none" cap="none" strike="noStrike">
              <a:solidFill>
                <a:schemeClr val="dk1"/>
              </a:solidFill>
              <a:latin typeface="Inter"/>
              <a:ea typeface="Inter"/>
              <a:cs typeface="Inter"/>
              <a:sym typeface="Inter"/>
            </a:endParaRPr>
          </a:p>
        </p:txBody>
      </p:sp>
      <p:sp>
        <p:nvSpPr>
          <p:cNvPr id="186" name="Google Shape;186;p12"/>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Use contrast, hierarchy, flow, unity, proximity, and whitespace so the main idea is clear at a glance.</a:t>
            </a:r>
            <a:endParaRPr b="0" i="0" sz="1700" u="none" cap="none" strike="noStrike">
              <a:solidFill>
                <a:schemeClr val="dk1"/>
              </a:solidFill>
              <a:latin typeface="Inter"/>
              <a:ea typeface="Inter"/>
              <a:cs typeface="Inter"/>
              <a:sym typeface="Inter"/>
            </a:endParaRPr>
          </a:p>
        </p:txBody>
      </p:sp>
      <p:sp>
        <p:nvSpPr>
          <p:cNvPr id="187" name="Google Shape;187;p12"/>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88" name="Google Shape;188;p1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89" name="Google Shape;189;p1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94" name="Shape 194"/>
        <p:cNvGrpSpPr/>
        <p:nvPr/>
      </p:nvGrpSpPr>
      <p:grpSpPr>
        <a:xfrm>
          <a:off x="0" y="0"/>
          <a:ext cx="0" cy="0"/>
          <a:chOff x="0" y="0"/>
          <a:chExt cx="0" cy="0"/>
        </a:xfrm>
      </p:grpSpPr>
      <p:pic>
        <p:nvPicPr>
          <p:cNvPr descr="/mnt/data/wide_clean_abstract_graphic_background_illustratio.png" id="195" name="Google Shape;195;p13"/>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196" name="Google Shape;196;p13"/>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197" name="Google Shape;197;p13"/>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Reflection: design frame</a:t>
            </a:r>
            <a:endParaRPr b="0" i="0" sz="3400" u="none" cap="none" strike="noStrike">
              <a:solidFill>
                <a:schemeClr val="dk1"/>
              </a:solidFill>
              <a:latin typeface="Inter"/>
              <a:ea typeface="Inter"/>
              <a:cs typeface="Inter"/>
              <a:sym typeface="Inter"/>
            </a:endParaRPr>
          </a:p>
        </p:txBody>
      </p:sp>
      <p:sp>
        <p:nvSpPr>
          <p:cNvPr id="198" name="Google Shape;198;p13"/>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Pick one AI prompt you use often. Add learner action, context, objective, and accessibility expectations.</a:t>
            </a:r>
            <a:endParaRPr b="0" i="0" sz="1800" u="none" cap="none" strike="noStrike">
              <a:solidFill>
                <a:schemeClr val="dk1"/>
              </a:solidFill>
              <a:latin typeface="Inter"/>
              <a:ea typeface="Inter"/>
              <a:cs typeface="Inter"/>
              <a:sym typeface="Inter"/>
            </a:endParaRPr>
          </a:p>
        </p:txBody>
      </p:sp>
      <p:sp>
        <p:nvSpPr>
          <p:cNvPr id="199" name="Google Shape;199;p1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200" name="Google Shape;200;p1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05" name="Shape 205"/>
        <p:cNvGrpSpPr/>
        <p:nvPr/>
      </p:nvGrpSpPr>
      <p:grpSpPr>
        <a:xfrm>
          <a:off x="0" y="0"/>
          <a:ext cx="0" cy="0"/>
          <a:chOff x="0" y="0"/>
          <a:chExt cx="0" cy="0"/>
        </a:xfrm>
      </p:grpSpPr>
      <p:sp>
        <p:nvSpPr>
          <p:cNvPr id="206" name="Google Shape;206;p14"/>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WRAP</a:t>
            </a:r>
            <a:endParaRPr b="0" i="0" sz="1750" u="none" cap="none" strike="noStrike">
              <a:solidFill>
                <a:schemeClr val="dk1"/>
              </a:solidFill>
              <a:latin typeface="Inter"/>
              <a:ea typeface="Inter"/>
              <a:cs typeface="Inter"/>
              <a:sym typeface="Inter"/>
            </a:endParaRPr>
          </a:p>
        </p:txBody>
      </p:sp>
      <p:sp>
        <p:nvSpPr>
          <p:cNvPr id="207" name="Google Shape;207;p14"/>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Session 1 wrap</a:t>
            </a:r>
            <a:endParaRPr b="0" i="0" sz="2800" u="none" cap="none" strike="noStrike">
              <a:solidFill>
                <a:schemeClr val="dk1"/>
              </a:solidFill>
              <a:latin typeface="Inter"/>
              <a:ea typeface="Inter"/>
              <a:cs typeface="Inter"/>
              <a:sym typeface="Inter"/>
            </a:endParaRPr>
          </a:p>
        </p:txBody>
      </p:sp>
      <p:cxnSp>
        <p:nvCxnSpPr>
          <p:cNvPr id="208" name="Google Shape;208;p14"/>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209" name="Google Shape;209;p14"/>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210" name="Google Shape;210;p14"/>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Start with action</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What should the learner do?</a:t>
            </a:r>
            <a:endParaRPr b="0" i="0" sz="1500" u="none" cap="none" strike="noStrike">
              <a:solidFill>
                <a:schemeClr val="dk1"/>
              </a:solidFill>
              <a:latin typeface="Inter"/>
              <a:ea typeface="Inter"/>
              <a:cs typeface="Inter"/>
              <a:sym typeface="Inter"/>
            </a:endParaRPr>
          </a:p>
        </p:txBody>
      </p:sp>
      <p:sp>
        <p:nvSpPr>
          <p:cNvPr id="211" name="Google Shape;211;p14"/>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Frame the prompt</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Give AI the context it lacks.</a:t>
            </a:r>
            <a:endParaRPr b="0" i="0" sz="1500" u="none" cap="none" strike="noStrike">
              <a:solidFill>
                <a:schemeClr val="dk1"/>
              </a:solidFill>
              <a:latin typeface="Inter"/>
              <a:ea typeface="Inter"/>
              <a:cs typeface="Inter"/>
              <a:sym typeface="Inter"/>
            </a:endParaRPr>
          </a:p>
        </p:txBody>
      </p:sp>
      <p:sp>
        <p:nvSpPr>
          <p:cNvPr id="212" name="Google Shape;212;p14"/>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Anchor with objectives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Use objectives to make decisions.</a:t>
            </a:r>
            <a:endParaRPr b="0" i="0" sz="1500" u="none" cap="none" strike="noStrike">
              <a:solidFill>
                <a:schemeClr val="dk1"/>
              </a:solidFill>
              <a:latin typeface="Inter"/>
              <a:ea typeface="Inter"/>
              <a:cs typeface="Inter"/>
              <a:sym typeface="Inter"/>
            </a:endParaRPr>
          </a:p>
        </p:txBody>
      </p:sp>
      <p:sp>
        <p:nvSpPr>
          <p:cNvPr id="213" name="Google Shape;213;p1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214" name="Google Shape;214;p1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19" name="Shape 219"/>
        <p:cNvGrpSpPr/>
        <p:nvPr/>
      </p:nvGrpSpPr>
      <p:grpSpPr>
        <a:xfrm>
          <a:off x="0" y="0"/>
          <a:ext cx="0" cy="0"/>
          <a:chOff x="0" y="0"/>
          <a:chExt cx="0" cy="0"/>
        </a:xfrm>
      </p:grpSpPr>
      <p:pic>
        <p:nvPicPr>
          <p:cNvPr descr="/mnt/data/a_clean_abstract_graphic_design_background_with_no.png" id="220" name="Google Shape;220;p15"/>
          <p:cNvPicPr preferRelativeResize="0"/>
          <p:nvPr/>
        </p:nvPicPr>
        <p:blipFill rotWithShape="1">
          <a:blip r:embed="rId3">
            <a:alphaModFix/>
          </a:blip>
          <a:srcRect b="0" l="0" r="0" t="0"/>
          <a:stretch/>
        </p:blipFill>
        <p:spPr>
          <a:xfrm>
            <a:off x="0" y="0"/>
            <a:ext cx="12191695" cy="6858000"/>
          </a:xfrm>
          <a:prstGeom prst="rect">
            <a:avLst/>
          </a:prstGeom>
          <a:noFill/>
          <a:ln>
            <a:noFill/>
          </a:ln>
        </p:spPr>
      </p:pic>
      <p:sp>
        <p:nvSpPr>
          <p:cNvPr id="221" name="Google Shape;221;p15"/>
          <p:cNvSpPr/>
          <p:nvPr/>
        </p:nvSpPr>
        <p:spPr>
          <a:xfrm>
            <a:off x="658368" y="1508760"/>
            <a:ext cx="6675120" cy="100584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4000"/>
              <a:buFont typeface="Inter"/>
              <a:buNone/>
            </a:pPr>
            <a:r>
              <a:rPr b="1" i="0" lang="en-US" sz="4000" u="none" cap="none" strike="noStrike">
                <a:solidFill>
                  <a:srgbClr val="111827"/>
                </a:solidFill>
                <a:latin typeface="Inter"/>
                <a:ea typeface="Inter"/>
                <a:cs typeface="Inter"/>
                <a:sym typeface="Inter"/>
              </a:rPr>
              <a:t>Questions + next steps</a:t>
            </a:r>
            <a:endParaRPr b="0" i="0" sz="4000" u="none" cap="none" strike="noStrike">
              <a:solidFill>
                <a:schemeClr val="dk1"/>
              </a:solidFill>
              <a:latin typeface="Inter"/>
              <a:ea typeface="Inter"/>
              <a:cs typeface="Inter"/>
              <a:sym typeface="Inter"/>
            </a:endParaRPr>
          </a:p>
        </p:txBody>
      </p:sp>
      <p:sp>
        <p:nvSpPr>
          <p:cNvPr id="222" name="Google Shape;222;p15"/>
          <p:cNvSpPr/>
          <p:nvPr/>
        </p:nvSpPr>
        <p:spPr>
          <a:xfrm>
            <a:off x="713232" y="2788920"/>
            <a:ext cx="5303520" cy="5486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526071"/>
              </a:buClr>
              <a:buSzPts val="1800"/>
              <a:buFont typeface="Inter"/>
              <a:buNone/>
            </a:pPr>
            <a:r>
              <a:rPr b="0" i="0" lang="en-US" sz="1800" u="none" cap="none" strike="noStrike">
                <a:solidFill>
                  <a:srgbClr val="526071"/>
                </a:solidFill>
                <a:latin typeface="Inter"/>
                <a:ea typeface="Inter"/>
                <a:cs typeface="Inter"/>
                <a:sym typeface="Inter"/>
              </a:rPr>
              <a:t>What questions or use cases should we tackle next?</a:t>
            </a:r>
            <a:endParaRPr b="0" i="0" sz="1800" u="none" cap="none" strike="noStrike">
              <a:solidFill>
                <a:schemeClr val="dk1"/>
              </a:solidFill>
              <a:latin typeface="Inter"/>
              <a:ea typeface="Inter"/>
              <a:cs typeface="Inter"/>
              <a:sym typeface="Inter"/>
            </a:endParaRPr>
          </a:p>
        </p:txBody>
      </p:sp>
      <p:sp>
        <p:nvSpPr>
          <p:cNvPr id="223" name="Google Shape;223;p1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224" name="Google Shape;224;p1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6" name="Shape 26"/>
        <p:cNvGrpSpPr/>
        <p:nvPr/>
      </p:nvGrpSpPr>
      <p:grpSpPr>
        <a:xfrm>
          <a:off x="0" y="0"/>
          <a:ext cx="0" cy="0"/>
          <a:chOff x="0" y="0"/>
          <a:chExt cx="0" cy="0"/>
        </a:xfrm>
      </p:grpSpPr>
      <p:sp>
        <p:nvSpPr>
          <p:cNvPr id="27" name="Google Shape;27;p2"/>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MINDSET</a:t>
            </a:r>
            <a:endParaRPr b="0" i="0" sz="1750" u="none" cap="none" strike="noStrike">
              <a:solidFill>
                <a:schemeClr val="dk1"/>
              </a:solidFill>
              <a:latin typeface="Inter"/>
              <a:ea typeface="Inter"/>
              <a:cs typeface="Inter"/>
              <a:sym typeface="Inter"/>
            </a:endParaRPr>
          </a:p>
        </p:txBody>
      </p:sp>
      <p:sp>
        <p:nvSpPr>
          <p:cNvPr id="28" name="Google Shape;28;p2"/>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Why “challenge” AI outputs?</a:t>
            </a:r>
            <a:endParaRPr b="0" i="0" sz="2800" u="none" cap="none" strike="noStrike">
              <a:solidFill>
                <a:schemeClr val="dk1"/>
              </a:solidFill>
              <a:latin typeface="Inter"/>
              <a:ea typeface="Inter"/>
              <a:cs typeface="Inter"/>
              <a:sym typeface="Inter"/>
            </a:endParaRPr>
          </a:p>
        </p:txBody>
      </p:sp>
      <p:cxnSp>
        <p:nvCxnSpPr>
          <p:cNvPr id="29" name="Google Shape;29;p2"/>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30" name="Google Shape;30;p2"/>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31" name="Google Shape;31;p2"/>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Polished does not mean useful.</a:t>
            </a:r>
            <a:endParaRPr b="0" i="0" sz="3600" u="none" cap="none" strike="noStrike">
              <a:solidFill>
                <a:schemeClr val="dk1"/>
              </a:solidFill>
              <a:latin typeface="Inter"/>
              <a:ea typeface="Inter"/>
              <a:cs typeface="Inter"/>
              <a:sym typeface="Inter"/>
            </a:endParaRPr>
          </a:p>
        </p:txBody>
      </p:sp>
      <p:sp>
        <p:nvSpPr>
          <p:cNvPr id="32" name="Google Shape;32;p2"/>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AI can draft quickly. Our job is to shape the draft so it supports real learner action, accessibility, and performance.</a:t>
            </a:r>
            <a:endParaRPr b="0" i="0" sz="1700" u="none" cap="none" strike="noStrike">
              <a:solidFill>
                <a:schemeClr val="dk1"/>
              </a:solidFill>
              <a:latin typeface="Inter"/>
              <a:ea typeface="Inter"/>
              <a:cs typeface="Inter"/>
              <a:sym typeface="Inter"/>
            </a:endParaRPr>
          </a:p>
        </p:txBody>
      </p:sp>
      <p:sp>
        <p:nvSpPr>
          <p:cNvPr id="33" name="Google Shape;33;p2"/>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34" name="Google Shape;34;p2"/>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35" name="Google Shape;35;p2"/>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0" name="Shape 40"/>
        <p:cNvGrpSpPr/>
        <p:nvPr/>
      </p:nvGrpSpPr>
      <p:grpSpPr>
        <a:xfrm>
          <a:off x="0" y="0"/>
          <a:ext cx="0" cy="0"/>
          <a:chOff x="0" y="0"/>
          <a:chExt cx="0" cy="0"/>
        </a:xfrm>
      </p:grpSpPr>
      <p:sp>
        <p:nvSpPr>
          <p:cNvPr id="41" name="Google Shape;41;p3"/>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42" name="Google Shape;42;p3"/>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Start with the learner action</a:t>
            </a:r>
            <a:endParaRPr b="0" i="0" sz="2800" u="none" cap="none" strike="noStrike">
              <a:solidFill>
                <a:schemeClr val="dk1"/>
              </a:solidFill>
              <a:latin typeface="Inter"/>
              <a:ea typeface="Inter"/>
              <a:cs typeface="Inter"/>
              <a:sym typeface="Inter"/>
            </a:endParaRPr>
          </a:p>
        </p:txBody>
      </p:sp>
      <p:cxnSp>
        <p:nvCxnSpPr>
          <p:cNvPr id="43" name="Google Shape;43;p3"/>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44" name="Google Shape;44;p3"/>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45" name="Google Shape;45;p3"/>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Task</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What do they need to complete?</a:t>
            </a:r>
            <a:endParaRPr b="0" i="0" sz="1500" u="none" cap="none" strike="noStrike">
              <a:solidFill>
                <a:schemeClr val="dk1"/>
              </a:solidFill>
              <a:latin typeface="Inter"/>
              <a:ea typeface="Inter"/>
              <a:cs typeface="Inter"/>
              <a:sym typeface="Inter"/>
            </a:endParaRPr>
          </a:p>
        </p:txBody>
      </p:sp>
      <p:sp>
        <p:nvSpPr>
          <p:cNvPr id="46" name="Google Shape;46;p3"/>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Decision</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What judgment do they need to make?</a:t>
            </a:r>
            <a:endParaRPr b="0" i="0" sz="1500" u="none" cap="none" strike="noStrike">
              <a:solidFill>
                <a:schemeClr val="dk1"/>
              </a:solidFill>
              <a:latin typeface="Inter"/>
              <a:ea typeface="Inter"/>
              <a:cs typeface="Inter"/>
              <a:sym typeface="Inter"/>
            </a:endParaRPr>
          </a:p>
        </p:txBody>
      </p:sp>
      <p:sp>
        <p:nvSpPr>
          <p:cNvPr id="47" name="Google Shape;47;p3"/>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Behavior</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What should change on the job?</a:t>
            </a:r>
            <a:endParaRPr b="0" i="0" sz="1500" u="none" cap="none" strike="noStrike">
              <a:solidFill>
                <a:schemeClr val="dk1"/>
              </a:solidFill>
              <a:latin typeface="Inter"/>
              <a:ea typeface="Inter"/>
              <a:cs typeface="Inter"/>
              <a:sym typeface="Inter"/>
            </a:endParaRPr>
          </a:p>
        </p:txBody>
      </p:sp>
      <p:sp>
        <p:nvSpPr>
          <p:cNvPr id="48" name="Google Shape;48;p3"/>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49" name="Google Shape;49;p3"/>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4" name="Shape 54"/>
        <p:cNvGrpSpPr/>
        <p:nvPr/>
      </p:nvGrpSpPr>
      <p:grpSpPr>
        <a:xfrm>
          <a:off x="0" y="0"/>
          <a:ext cx="0" cy="0"/>
          <a:chOff x="0" y="0"/>
          <a:chExt cx="0" cy="0"/>
        </a:xfrm>
      </p:grpSpPr>
      <p:sp>
        <p:nvSpPr>
          <p:cNvPr id="55" name="Google Shape;55;p4"/>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56" name="Google Shape;56;p4"/>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Match the support to the need</a:t>
            </a:r>
            <a:endParaRPr b="0" i="0" sz="2800" u="none" cap="none" strike="noStrike">
              <a:solidFill>
                <a:schemeClr val="dk1"/>
              </a:solidFill>
              <a:latin typeface="Inter"/>
              <a:ea typeface="Inter"/>
              <a:cs typeface="Inter"/>
              <a:sym typeface="Inter"/>
            </a:endParaRPr>
          </a:p>
        </p:txBody>
      </p:sp>
      <p:cxnSp>
        <p:nvCxnSpPr>
          <p:cNvPr id="57" name="Google Shape;57;p4"/>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58" name="Google Shape;58;p4"/>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59" name="Google Shape;59;p4"/>
          <p:cNvSpPr/>
          <p:nvPr/>
        </p:nvSpPr>
        <p:spPr>
          <a:xfrm>
            <a:off x="77724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1700"/>
              <a:buFont typeface="Inter"/>
              <a:buNone/>
            </a:pPr>
            <a:r>
              <a:rPr b="1" i="0" lang="en-US" sz="1700" u="none" cap="none" strike="noStrike">
                <a:solidFill>
                  <a:srgbClr val="0F8CA4"/>
                </a:solidFill>
                <a:latin typeface="Inter"/>
                <a:ea typeface="Inter"/>
                <a:cs typeface="Inter"/>
                <a:sym typeface="Inter"/>
              </a:rPr>
              <a:t>When learners need to...</a:t>
            </a:r>
            <a:endParaRPr b="0" i="0" sz="1700" u="none" cap="none" strike="noStrike">
              <a:solidFill>
                <a:schemeClr val="dk1"/>
              </a:solidFill>
              <a:latin typeface="Inter"/>
              <a:ea typeface="Inter"/>
              <a:cs typeface="Inter"/>
              <a:sym typeface="Inter"/>
            </a:endParaRPr>
          </a:p>
        </p:txBody>
      </p:sp>
      <p:sp>
        <p:nvSpPr>
          <p:cNvPr id="60" name="Google Shape;60;p4"/>
          <p:cNvSpPr/>
          <p:nvPr/>
        </p:nvSpPr>
        <p:spPr>
          <a:xfrm>
            <a:off x="644652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700"/>
              <a:buFont typeface="Inter"/>
              <a:buNone/>
            </a:pPr>
            <a:r>
              <a:rPr b="1" i="0" lang="en-US" sz="1700" u="none" cap="none" strike="noStrike">
                <a:solidFill>
                  <a:srgbClr val="7C49F3"/>
                </a:solidFill>
                <a:latin typeface="Inter"/>
                <a:ea typeface="Inter"/>
                <a:cs typeface="Inter"/>
                <a:sym typeface="Inter"/>
              </a:rPr>
              <a:t>Consider...</a:t>
            </a:r>
            <a:endParaRPr b="0" i="0" sz="1700" u="none" cap="none" strike="noStrike">
              <a:solidFill>
                <a:schemeClr val="dk1"/>
              </a:solidFill>
              <a:latin typeface="Inter"/>
              <a:ea typeface="Inter"/>
              <a:cs typeface="Inter"/>
              <a:sym typeface="Inter"/>
            </a:endParaRPr>
          </a:p>
        </p:txBody>
      </p:sp>
      <p:sp>
        <p:nvSpPr>
          <p:cNvPr id="61" name="Google Shape;61;p4"/>
          <p:cNvSpPr/>
          <p:nvPr/>
        </p:nvSpPr>
        <p:spPr>
          <a:xfrm>
            <a:off x="777240" y="2103120"/>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Remember steps while working</a:t>
            </a:r>
            <a:endParaRPr b="0" i="0" sz="1150" u="none" cap="none" strike="noStrike">
              <a:solidFill>
                <a:schemeClr val="dk1"/>
              </a:solidFill>
              <a:latin typeface="Inter"/>
              <a:ea typeface="Inter"/>
              <a:cs typeface="Inter"/>
              <a:sym typeface="Inter"/>
            </a:endParaRPr>
          </a:p>
        </p:txBody>
      </p:sp>
      <p:cxnSp>
        <p:nvCxnSpPr>
          <p:cNvPr id="62" name="Google Shape;62;p4"/>
          <p:cNvCxnSpPr/>
          <p:nvPr/>
        </p:nvCxnSpPr>
        <p:spPr>
          <a:xfrm>
            <a:off x="5394960" y="2340864"/>
            <a:ext cx="914400" cy="0"/>
          </a:xfrm>
          <a:prstGeom prst="straightConnector1">
            <a:avLst/>
          </a:prstGeom>
          <a:noFill/>
          <a:ln cap="flat" cmpd="sng" w="25400">
            <a:solidFill>
              <a:srgbClr val="FF6BBB"/>
            </a:solidFill>
            <a:prstDash val="solid"/>
            <a:round/>
            <a:headEnd len="sm" w="sm" type="none"/>
            <a:tailEnd len="med" w="med" type="triangle"/>
          </a:ln>
        </p:spPr>
      </p:cxnSp>
      <p:sp>
        <p:nvSpPr>
          <p:cNvPr id="63" name="Google Shape;63;p4"/>
          <p:cNvSpPr/>
          <p:nvPr/>
        </p:nvSpPr>
        <p:spPr>
          <a:xfrm>
            <a:off x="6446520" y="2103120"/>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Job aid</a:t>
            </a:r>
            <a:endParaRPr b="0" i="0" sz="1150" u="none" cap="none" strike="noStrike">
              <a:solidFill>
                <a:schemeClr val="dk1"/>
              </a:solidFill>
              <a:latin typeface="Inter"/>
              <a:ea typeface="Inter"/>
              <a:cs typeface="Inter"/>
              <a:sym typeface="Inter"/>
            </a:endParaRPr>
          </a:p>
        </p:txBody>
      </p:sp>
      <p:sp>
        <p:nvSpPr>
          <p:cNvPr id="64" name="Google Shape;64;p4"/>
          <p:cNvSpPr/>
          <p:nvPr/>
        </p:nvSpPr>
        <p:spPr>
          <a:xfrm>
            <a:off x="777240" y="2798064"/>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Make decisions</a:t>
            </a:r>
            <a:endParaRPr b="0" i="0" sz="1150" u="none" cap="none" strike="noStrike">
              <a:solidFill>
                <a:schemeClr val="dk1"/>
              </a:solidFill>
              <a:latin typeface="Inter"/>
              <a:ea typeface="Inter"/>
              <a:cs typeface="Inter"/>
              <a:sym typeface="Inter"/>
            </a:endParaRPr>
          </a:p>
        </p:txBody>
      </p:sp>
      <p:cxnSp>
        <p:nvCxnSpPr>
          <p:cNvPr id="65" name="Google Shape;65;p4"/>
          <p:cNvCxnSpPr/>
          <p:nvPr/>
        </p:nvCxnSpPr>
        <p:spPr>
          <a:xfrm>
            <a:off x="5394960" y="3035808"/>
            <a:ext cx="914400" cy="0"/>
          </a:xfrm>
          <a:prstGeom prst="straightConnector1">
            <a:avLst/>
          </a:prstGeom>
          <a:noFill/>
          <a:ln cap="flat" cmpd="sng" w="25400">
            <a:solidFill>
              <a:srgbClr val="FF6BBB"/>
            </a:solidFill>
            <a:prstDash val="solid"/>
            <a:round/>
            <a:headEnd len="sm" w="sm" type="none"/>
            <a:tailEnd len="med" w="med" type="triangle"/>
          </a:ln>
        </p:spPr>
      </p:cxnSp>
      <p:sp>
        <p:nvSpPr>
          <p:cNvPr id="66" name="Google Shape;66;p4"/>
          <p:cNvSpPr/>
          <p:nvPr/>
        </p:nvSpPr>
        <p:spPr>
          <a:xfrm>
            <a:off x="6446520" y="2798064"/>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Scenario or branching practice</a:t>
            </a:r>
            <a:endParaRPr b="0" i="0" sz="1150" u="none" cap="none" strike="noStrike">
              <a:solidFill>
                <a:schemeClr val="dk1"/>
              </a:solidFill>
              <a:latin typeface="Inter"/>
              <a:ea typeface="Inter"/>
              <a:cs typeface="Inter"/>
              <a:sym typeface="Inter"/>
            </a:endParaRPr>
          </a:p>
        </p:txBody>
      </p:sp>
      <p:sp>
        <p:nvSpPr>
          <p:cNvPr id="67" name="Google Shape;67;p4"/>
          <p:cNvSpPr/>
          <p:nvPr/>
        </p:nvSpPr>
        <p:spPr>
          <a:xfrm>
            <a:off x="777240" y="3493008"/>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Build skill over time</a:t>
            </a:r>
            <a:endParaRPr b="0" i="0" sz="1150" u="none" cap="none" strike="noStrike">
              <a:solidFill>
                <a:schemeClr val="dk1"/>
              </a:solidFill>
              <a:latin typeface="Inter"/>
              <a:ea typeface="Inter"/>
              <a:cs typeface="Inter"/>
              <a:sym typeface="Inter"/>
            </a:endParaRPr>
          </a:p>
        </p:txBody>
      </p:sp>
      <p:cxnSp>
        <p:nvCxnSpPr>
          <p:cNvPr id="68" name="Google Shape;68;p4"/>
          <p:cNvCxnSpPr/>
          <p:nvPr/>
        </p:nvCxnSpPr>
        <p:spPr>
          <a:xfrm>
            <a:off x="5394960" y="3730752"/>
            <a:ext cx="914400" cy="0"/>
          </a:xfrm>
          <a:prstGeom prst="straightConnector1">
            <a:avLst/>
          </a:prstGeom>
          <a:noFill/>
          <a:ln cap="flat" cmpd="sng" w="25400">
            <a:solidFill>
              <a:srgbClr val="FF6BBB"/>
            </a:solidFill>
            <a:prstDash val="solid"/>
            <a:round/>
            <a:headEnd len="sm" w="sm" type="none"/>
            <a:tailEnd len="med" w="med" type="triangle"/>
          </a:ln>
        </p:spPr>
      </p:cxnSp>
      <p:sp>
        <p:nvSpPr>
          <p:cNvPr id="69" name="Google Shape;69;p4"/>
          <p:cNvSpPr/>
          <p:nvPr/>
        </p:nvSpPr>
        <p:spPr>
          <a:xfrm>
            <a:off x="6446520" y="3493008"/>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Learning plan</a:t>
            </a:r>
            <a:endParaRPr b="0" i="0" sz="1150" u="none" cap="none" strike="noStrike">
              <a:solidFill>
                <a:schemeClr val="dk1"/>
              </a:solidFill>
              <a:latin typeface="Inter"/>
              <a:ea typeface="Inter"/>
              <a:cs typeface="Inter"/>
              <a:sym typeface="Inter"/>
            </a:endParaRPr>
          </a:p>
        </p:txBody>
      </p:sp>
      <p:sp>
        <p:nvSpPr>
          <p:cNvPr id="70" name="Google Shape;70;p4"/>
          <p:cNvSpPr/>
          <p:nvPr/>
        </p:nvSpPr>
        <p:spPr>
          <a:xfrm>
            <a:off x="777240" y="4187952"/>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Compare examples</a:t>
            </a:r>
            <a:endParaRPr b="0" i="0" sz="1150" u="none" cap="none" strike="noStrike">
              <a:solidFill>
                <a:schemeClr val="dk1"/>
              </a:solidFill>
              <a:latin typeface="Inter"/>
              <a:ea typeface="Inter"/>
              <a:cs typeface="Inter"/>
              <a:sym typeface="Inter"/>
            </a:endParaRPr>
          </a:p>
        </p:txBody>
      </p:sp>
      <p:cxnSp>
        <p:nvCxnSpPr>
          <p:cNvPr id="71" name="Google Shape;71;p4"/>
          <p:cNvCxnSpPr/>
          <p:nvPr/>
        </p:nvCxnSpPr>
        <p:spPr>
          <a:xfrm>
            <a:off x="5394960" y="4425696"/>
            <a:ext cx="914400" cy="0"/>
          </a:xfrm>
          <a:prstGeom prst="straightConnector1">
            <a:avLst/>
          </a:prstGeom>
          <a:noFill/>
          <a:ln cap="flat" cmpd="sng" w="25400">
            <a:solidFill>
              <a:srgbClr val="FF6BBB"/>
            </a:solidFill>
            <a:prstDash val="solid"/>
            <a:round/>
            <a:headEnd len="sm" w="sm" type="none"/>
            <a:tailEnd len="med" w="med" type="triangle"/>
          </a:ln>
        </p:spPr>
      </p:cxnSp>
      <p:sp>
        <p:nvSpPr>
          <p:cNvPr id="72" name="Google Shape;72;p4"/>
          <p:cNvSpPr/>
          <p:nvPr/>
        </p:nvSpPr>
        <p:spPr>
          <a:xfrm>
            <a:off x="6446520" y="4187952"/>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Short interaction</a:t>
            </a:r>
            <a:endParaRPr b="0" i="0" sz="1150" u="none" cap="none" strike="noStrike">
              <a:solidFill>
                <a:schemeClr val="dk1"/>
              </a:solidFill>
              <a:latin typeface="Inter"/>
              <a:ea typeface="Inter"/>
              <a:cs typeface="Inter"/>
              <a:sym typeface="Inter"/>
            </a:endParaRPr>
          </a:p>
        </p:txBody>
      </p:sp>
      <p:sp>
        <p:nvSpPr>
          <p:cNvPr id="73" name="Google Shape;73;p4"/>
          <p:cNvSpPr/>
          <p:nvPr/>
        </p:nvSpPr>
        <p:spPr>
          <a:xfrm>
            <a:off x="777240" y="4882896"/>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Perform a complex task</a:t>
            </a:r>
            <a:endParaRPr b="0" i="0" sz="1150" u="none" cap="none" strike="noStrike">
              <a:solidFill>
                <a:schemeClr val="dk1"/>
              </a:solidFill>
              <a:latin typeface="Inter"/>
              <a:ea typeface="Inter"/>
              <a:cs typeface="Inter"/>
              <a:sym typeface="Inter"/>
            </a:endParaRPr>
          </a:p>
        </p:txBody>
      </p:sp>
      <p:cxnSp>
        <p:nvCxnSpPr>
          <p:cNvPr id="74" name="Google Shape;74;p4"/>
          <p:cNvCxnSpPr/>
          <p:nvPr/>
        </p:nvCxnSpPr>
        <p:spPr>
          <a:xfrm>
            <a:off x="5394960" y="5120640"/>
            <a:ext cx="914400" cy="0"/>
          </a:xfrm>
          <a:prstGeom prst="straightConnector1">
            <a:avLst/>
          </a:prstGeom>
          <a:noFill/>
          <a:ln cap="flat" cmpd="sng" w="25400">
            <a:solidFill>
              <a:srgbClr val="FF6BBB"/>
            </a:solidFill>
            <a:prstDash val="solid"/>
            <a:round/>
            <a:headEnd len="sm" w="sm" type="none"/>
            <a:tailEnd len="med" w="med" type="triangle"/>
          </a:ln>
        </p:spPr>
      </p:cxnSp>
      <p:sp>
        <p:nvSpPr>
          <p:cNvPr id="75" name="Google Shape;75;p4"/>
          <p:cNvSpPr/>
          <p:nvPr/>
        </p:nvSpPr>
        <p:spPr>
          <a:xfrm>
            <a:off x="6446520" y="4882896"/>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b="0" i="0" lang="en-US" sz="1150" u="none" cap="none" strike="noStrike">
                <a:solidFill>
                  <a:srgbClr val="111827"/>
                </a:solidFill>
                <a:latin typeface="Inter"/>
                <a:ea typeface="Inter"/>
                <a:cs typeface="Inter"/>
                <a:sym typeface="Inter"/>
              </a:rPr>
              <a:t>Practice + feedback</a:t>
            </a:r>
            <a:endParaRPr b="0" i="0" sz="1150" u="none" cap="none" strike="noStrike">
              <a:solidFill>
                <a:schemeClr val="dk1"/>
              </a:solidFill>
              <a:latin typeface="Inter"/>
              <a:ea typeface="Inter"/>
              <a:cs typeface="Inter"/>
              <a:sym typeface="Inter"/>
            </a:endParaRPr>
          </a:p>
        </p:txBody>
      </p:sp>
      <p:sp>
        <p:nvSpPr>
          <p:cNvPr id="76" name="Google Shape;76;p4"/>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77" name="Google Shape;77;p4"/>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82" name="Shape 82"/>
        <p:cNvGrpSpPr/>
        <p:nvPr/>
      </p:nvGrpSpPr>
      <p:grpSpPr>
        <a:xfrm>
          <a:off x="0" y="0"/>
          <a:ext cx="0" cy="0"/>
          <a:chOff x="0" y="0"/>
          <a:chExt cx="0" cy="0"/>
        </a:xfrm>
      </p:grpSpPr>
      <p:pic>
        <p:nvPicPr>
          <p:cNvPr descr="/mnt/data/wide_clean_abstract_graphic_background_illustratio.png" id="83" name="Google Shape;83;p5"/>
          <p:cNvPicPr preferRelativeResize="0"/>
          <p:nvPr/>
        </p:nvPicPr>
        <p:blipFill rotWithShape="1">
          <a:blip r:embed="rId3">
            <a:alphaModFix amt="40000"/>
          </a:blip>
          <a:srcRect b="0" l="0" r="0" t="0"/>
          <a:stretch/>
        </p:blipFill>
        <p:spPr>
          <a:xfrm>
            <a:off x="0" y="0"/>
            <a:ext cx="12191695" cy="6858000"/>
          </a:xfrm>
          <a:prstGeom prst="rect">
            <a:avLst/>
          </a:prstGeom>
          <a:noFill/>
          <a:ln>
            <a:noFill/>
          </a:ln>
        </p:spPr>
      </p:pic>
      <p:sp>
        <p:nvSpPr>
          <p:cNvPr id="84" name="Google Shape;84;p5"/>
          <p:cNvSpPr/>
          <p:nvPr/>
        </p:nvSpPr>
        <p:spPr>
          <a:xfrm>
            <a:off x="658368" y="594360"/>
            <a:ext cx="2103120" cy="27432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000"/>
              <a:buFont typeface="Inter"/>
              <a:buNone/>
            </a:pPr>
            <a:r>
              <a:rPr b="1" i="0" lang="en-US" sz="1750" u="none" cap="none" strike="noStrike">
                <a:solidFill>
                  <a:srgbClr val="7C49F3"/>
                </a:solidFill>
                <a:latin typeface="Inter"/>
                <a:ea typeface="Inter"/>
                <a:cs typeface="Inter"/>
                <a:sym typeface="Inter"/>
              </a:rPr>
              <a:t>ACTIVITY</a:t>
            </a:r>
            <a:endParaRPr b="0" i="0" sz="1750" u="none" cap="none" strike="noStrike">
              <a:solidFill>
                <a:schemeClr val="dk1"/>
              </a:solidFill>
              <a:latin typeface="Inter"/>
              <a:ea typeface="Inter"/>
              <a:cs typeface="Inter"/>
              <a:sym typeface="Inter"/>
            </a:endParaRPr>
          </a:p>
        </p:txBody>
      </p:sp>
      <p:sp>
        <p:nvSpPr>
          <p:cNvPr id="85" name="Google Shape;85;p5"/>
          <p:cNvSpPr/>
          <p:nvPr/>
        </p:nvSpPr>
        <p:spPr>
          <a:xfrm>
            <a:off x="658368" y="1005840"/>
            <a:ext cx="7315200" cy="82296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400"/>
              <a:buFont typeface="Inter"/>
              <a:buNone/>
            </a:pPr>
            <a:r>
              <a:rPr b="1" i="0" lang="en-US" sz="3400" u="none" cap="none" strike="noStrike">
                <a:solidFill>
                  <a:srgbClr val="111827"/>
                </a:solidFill>
                <a:latin typeface="Inter"/>
                <a:ea typeface="Inter"/>
                <a:cs typeface="Inter"/>
                <a:sym typeface="Inter"/>
              </a:rPr>
              <a:t>Rewrite the request</a:t>
            </a:r>
            <a:endParaRPr b="0" i="0" sz="3400" u="none" cap="none" strike="noStrike">
              <a:solidFill>
                <a:schemeClr val="dk1"/>
              </a:solidFill>
              <a:latin typeface="Inter"/>
              <a:ea typeface="Inter"/>
              <a:cs typeface="Inter"/>
              <a:sym typeface="Inter"/>
            </a:endParaRPr>
          </a:p>
        </p:txBody>
      </p:sp>
      <p:sp>
        <p:nvSpPr>
          <p:cNvPr id="86" name="Google Shape;86;p5"/>
          <p:cNvSpPr/>
          <p:nvPr/>
        </p:nvSpPr>
        <p:spPr>
          <a:xfrm>
            <a:off x="685800" y="2331720"/>
            <a:ext cx="7132320" cy="1920240"/>
          </a:xfrm>
          <a:prstGeom prst="rect">
            <a:avLst/>
          </a:prstGeom>
          <a:solidFill>
            <a:srgbClr val="FFFFFF">
              <a:alpha val="92156"/>
            </a:srgbClr>
          </a:solidFill>
          <a:ln cap="flat" cmpd="sng" w="15225">
            <a:solidFill>
              <a:srgbClr val="D8CDFD"/>
            </a:solidFill>
            <a:prstDash val="solid"/>
            <a:round/>
            <a:headEnd len="sm" w="sm" type="none"/>
            <a:tailEnd len="sm" w="sm" type="none"/>
          </a:ln>
        </p:spPr>
        <p:txBody>
          <a:bodyPr anchorCtr="0" anchor="ctr" bIns="3800" lIns="3800" spcFirstLastPara="1" rIns="3800" wrap="square" tIns="3800">
            <a:normAutofit/>
          </a:bodyPr>
          <a:lstStyle/>
          <a:p>
            <a:pPr indent="0" lvl="0" marL="0" marR="0" rtl="0" algn="ctr">
              <a:spcBef>
                <a:spcPts val="0"/>
              </a:spcBef>
              <a:spcAft>
                <a:spcPts val="0"/>
              </a:spcAft>
              <a:buClr>
                <a:srgbClr val="111827"/>
              </a:buClr>
              <a:buSzPts val="1800"/>
              <a:buFont typeface="Inter"/>
              <a:buNone/>
            </a:pPr>
            <a:r>
              <a:rPr b="0" i="0" lang="en-US" sz="1800" u="none" cap="none" strike="noStrike">
                <a:solidFill>
                  <a:srgbClr val="111827"/>
                </a:solidFill>
                <a:latin typeface="Inter"/>
                <a:ea typeface="Inter"/>
                <a:cs typeface="Inter"/>
                <a:sym typeface="Inter"/>
              </a:rPr>
              <a:t>Take a vague request your team often receives. Rewrite it as: </a:t>
            </a:r>
            <a:r>
              <a:rPr lang="en-US" sz="1800">
                <a:solidFill>
                  <a:srgbClr val="111827"/>
                </a:solidFill>
                <a:latin typeface="Inter"/>
                <a:ea typeface="Inter"/>
                <a:cs typeface="Inter"/>
                <a:sym typeface="Inter"/>
              </a:rPr>
              <a:t>“After completing this course/session, the learner will be able to…” or “The team needs to be able to…”</a:t>
            </a:r>
            <a:endParaRPr sz="1800">
              <a:solidFill>
                <a:srgbClr val="111827"/>
              </a:solidFill>
              <a:latin typeface="Inter"/>
              <a:ea typeface="Inter"/>
              <a:cs typeface="Inter"/>
              <a:sym typeface="Inter"/>
            </a:endParaRPr>
          </a:p>
        </p:txBody>
      </p:sp>
      <p:sp>
        <p:nvSpPr>
          <p:cNvPr id="87" name="Google Shape;87;p5"/>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88" name="Google Shape;88;p5"/>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sp>
        <p:nvSpPr>
          <p:cNvPr id="94" name="Google Shape;94;p6"/>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95" name="Google Shape;95;p6"/>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Give AI the design frame</a:t>
            </a:r>
            <a:endParaRPr b="0" i="0" sz="2800" u="none" cap="none" strike="noStrike">
              <a:solidFill>
                <a:schemeClr val="dk1"/>
              </a:solidFill>
              <a:latin typeface="Inter"/>
              <a:ea typeface="Inter"/>
              <a:cs typeface="Inter"/>
              <a:sym typeface="Inter"/>
            </a:endParaRPr>
          </a:p>
        </p:txBody>
      </p:sp>
      <p:cxnSp>
        <p:nvCxnSpPr>
          <p:cNvPr id="96" name="Google Shape;96;p6"/>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97" name="Google Shape;97;p6"/>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98" name="Google Shape;98;p6"/>
          <p:cNvSpPr/>
          <p:nvPr/>
        </p:nvSpPr>
        <p:spPr>
          <a:xfrm>
            <a:off x="73152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01</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Audience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Role, experience, needs</a:t>
            </a:r>
            <a:endParaRPr b="0" i="0" sz="1500" u="none" cap="none" strike="noStrike">
              <a:solidFill>
                <a:schemeClr val="dk1"/>
              </a:solidFill>
              <a:latin typeface="Inter"/>
              <a:ea typeface="Inter"/>
              <a:cs typeface="Inter"/>
              <a:sym typeface="Inter"/>
            </a:endParaRPr>
          </a:p>
        </p:txBody>
      </p:sp>
      <p:sp>
        <p:nvSpPr>
          <p:cNvPr id="99" name="Google Shape;99;p6"/>
          <p:cNvSpPr/>
          <p:nvPr/>
        </p:nvSpPr>
        <p:spPr>
          <a:xfrm>
            <a:off x="4251960" y="1965960"/>
            <a:ext cx="2880360" cy="2423160"/>
          </a:xfrm>
          <a:prstGeom prst="rect">
            <a:avLst/>
          </a:prstGeom>
          <a:solidFill>
            <a:srgbClr val="F8F7FF"/>
          </a:solidFill>
          <a:ln cap="flat" cmpd="sng" w="15225">
            <a:solidFill>
              <a:srgbClr val="7C49F3"/>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02</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Use case</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When, where, and how they will use it</a:t>
            </a:r>
            <a:endParaRPr b="0" i="0" sz="1500" u="none" cap="none" strike="noStrike">
              <a:solidFill>
                <a:schemeClr val="dk1"/>
              </a:solidFill>
              <a:latin typeface="Inter"/>
              <a:ea typeface="Inter"/>
              <a:cs typeface="Inter"/>
              <a:sym typeface="Inter"/>
            </a:endParaRPr>
          </a:p>
        </p:txBody>
      </p:sp>
      <p:sp>
        <p:nvSpPr>
          <p:cNvPr id="100" name="Google Shape;100;p6"/>
          <p:cNvSpPr/>
          <p:nvPr/>
        </p:nvSpPr>
        <p:spPr>
          <a:xfrm>
            <a:off x="7772400" y="1965960"/>
            <a:ext cx="2880360" cy="2423160"/>
          </a:xfrm>
          <a:prstGeom prst="rect">
            <a:avLst/>
          </a:prstGeom>
          <a:solidFill>
            <a:srgbClr val="FFFFFF"/>
          </a:solidFill>
          <a:ln cap="flat" cmpd="sng" w="15225">
            <a:solidFill>
              <a:srgbClr val="E5E7EB"/>
            </a:solidFill>
            <a:prstDash val="solid"/>
            <a:round/>
            <a:headEnd len="sm" w="sm" type="none"/>
            <a:tailEnd len="sm" w="sm" type="none"/>
          </a:ln>
        </p:spPr>
        <p:txBody>
          <a:bodyPr anchorCtr="0" anchor="ctr" bIns="2275" lIns="2275" spcFirstLastPara="1" rIns="2275" wrap="square" tIns="2275">
            <a:normAutofit/>
          </a:bodyPr>
          <a:lstStyle/>
          <a:p>
            <a:pPr indent="0" lvl="0" marL="457200" marR="0" rtl="0" algn="l">
              <a:spcBef>
                <a:spcPts val="0"/>
              </a:spcBef>
              <a:spcAft>
                <a:spcPts val="0"/>
              </a:spcAft>
              <a:buClr>
                <a:srgbClr val="111827"/>
              </a:buClr>
              <a:buSzPts val="1500"/>
              <a:buFont typeface="Inter"/>
              <a:buNone/>
            </a:pPr>
            <a:r>
              <a:rPr b="1" i="0" lang="en-US" sz="1800" u="none" cap="none" strike="noStrike">
                <a:solidFill>
                  <a:srgbClr val="111827"/>
                </a:solidFill>
                <a:latin typeface="Inter"/>
                <a:ea typeface="Inter"/>
                <a:cs typeface="Inter"/>
                <a:sym typeface="Inter"/>
              </a:rPr>
              <a:t>03</a:t>
            </a:r>
            <a:endParaRPr b="1" i="0" sz="18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1" i="1" lang="en-US" sz="1500" u="none" cap="none" strike="noStrike">
                <a:solidFill>
                  <a:srgbClr val="111827"/>
                </a:solidFill>
                <a:latin typeface="Inter"/>
                <a:ea typeface="Inter"/>
                <a:cs typeface="Inter"/>
                <a:sym typeface="Inter"/>
              </a:rPr>
              <a:t>Constraints</a:t>
            </a:r>
            <a:endParaRPr b="1" i="1" sz="1500" u="none" cap="none" strike="noStrike">
              <a:solidFill>
                <a:schemeClr val="dk1"/>
              </a:solidFill>
              <a:latin typeface="Inter"/>
              <a:ea typeface="Inter"/>
              <a:cs typeface="Inter"/>
              <a:sym typeface="Inter"/>
            </a:endParaRPr>
          </a:p>
          <a:p>
            <a:pPr indent="0" lvl="0" marL="457200" marR="0" rtl="0" algn="l">
              <a:spcBef>
                <a:spcPts val="0"/>
              </a:spcBef>
              <a:spcAft>
                <a:spcPts val="0"/>
              </a:spcAft>
              <a:buClr>
                <a:srgbClr val="111827"/>
              </a:buClr>
              <a:buSzPts val="1500"/>
              <a:buFont typeface="Inter"/>
              <a:buNone/>
            </a:pPr>
            <a:r>
              <a:rPr b="0" i="0" lang="en-US" sz="1500" u="none" cap="none" strike="noStrike">
                <a:solidFill>
                  <a:srgbClr val="111827"/>
                </a:solidFill>
                <a:latin typeface="Inter"/>
                <a:ea typeface="Inter"/>
                <a:cs typeface="Inter"/>
                <a:sym typeface="Inter"/>
              </a:rPr>
              <a:t>Time, tools, policies, accessibility</a:t>
            </a:r>
            <a:endParaRPr b="0" i="0" sz="1500" u="none" cap="none" strike="noStrike">
              <a:solidFill>
                <a:schemeClr val="dk1"/>
              </a:solidFill>
              <a:latin typeface="Inter"/>
              <a:ea typeface="Inter"/>
              <a:cs typeface="Inter"/>
              <a:sym typeface="Inter"/>
            </a:endParaRPr>
          </a:p>
        </p:txBody>
      </p:sp>
      <p:sp>
        <p:nvSpPr>
          <p:cNvPr id="101" name="Google Shape;101;p6"/>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02" name="Google Shape;102;p6"/>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sp>
        <p:nvSpPr>
          <p:cNvPr id="108" name="Google Shape;108;p7"/>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PROMPT</a:t>
            </a:r>
            <a:endParaRPr b="0" i="0" sz="1750" u="none" cap="none" strike="noStrike">
              <a:solidFill>
                <a:schemeClr val="dk1"/>
              </a:solidFill>
              <a:latin typeface="Inter"/>
              <a:ea typeface="Inter"/>
              <a:cs typeface="Inter"/>
              <a:sym typeface="Inter"/>
            </a:endParaRPr>
          </a:p>
        </p:txBody>
      </p:sp>
      <p:sp>
        <p:nvSpPr>
          <p:cNvPr id="109" name="Google Shape;109;p7"/>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Context prompt pattern</a:t>
            </a:r>
            <a:endParaRPr b="0" i="0" sz="2800" u="none" cap="none" strike="noStrike">
              <a:solidFill>
                <a:schemeClr val="dk1"/>
              </a:solidFill>
              <a:latin typeface="Inter"/>
              <a:ea typeface="Inter"/>
              <a:cs typeface="Inter"/>
              <a:sym typeface="Inter"/>
            </a:endParaRPr>
          </a:p>
        </p:txBody>
      </p:sp>
      <p:cxnSp>
        <p:nvCxnSpPr>
          <p:cNvPr id="110" name="Google Shape;110;p7"/>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11" name="Google Shape;111;p7"/>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12" name="Google Shape;112;p7"/>
          <p:cNvSpPr/>
          <p:nvPr/>
        </p:nvSpPr>
        <p:spPr>
          <a:xfrm>
            <a:off x="822960" y="1691640"/>
            <a:ext cx="10561200" cy="3383400"/>
          </a:xfrm>
          <a:prstGeom prst="rect">
            <a:avLst/>
          </a:prstGeom>
          <a:solidFill>
            <a:srgbClr val="F8F7FF"/>
          </a:solidFill>
          <a:ln cap="flat" cmpd="sng" w="16500">
            <a:solidFill>
              <a:srgbClr val="D8CDFD"/>
            </a:solidFill>
            <a:prstDash val="solid"/>
            <a:round/>
            <a:headEnd len="sm" w="sm" type="none"/>
            <a:tailEnd len="sm" w="sm" type="none"/>
          </a:ln>
        </p:spPr>
        <p:txBody>
          <a:bodyPr anchorCtr="0" anchor="ctr" bIns="3175" lIns="3175" spcFirstLastPara="1" rIns="3175" wrap="square" tIns="3175">
            <a:normAutofit/>
          </a:bodyPr>
          <a:lstStyle/>
          <a:p>
            <a:pPr indent="0" lvl="0" marL="0" marR="0" rtl="0" algn="ctr">
              <a:spcBef>
                <a:spcPts val="0"/>
              </a:spcBef>
              <a:spcAft>
                <a:spcPts val="0"/>
              </a:spcAft>
              <a:buClr>
                <a:srgbClr val="111827"/>
              </a:buClr>
              <a:buSzPts val="1700"/>
              <a:buFont typeface="Inter"/>
              <a:buNone/>
            </a:pPr>
            <a:r>
              <a:rPr b="1" i="0" lang="en-US" sz="1700" u="none" cap="none" strike="noStrike">
                <a:solidFill>
                  <a:srgbClr val="111827"/>
                </a:solidFill>
                <a:latin typeface="Inter"/>
                <a:ea typeface="Inter"/>
                <a:cs typeface="Inter"/>
                <a:sym typeface="Inter"/>
              </a:rPr>
              <a:t>PROMPT TO TRY</a:t>
            </a:r>
            <a:endParaRPr b="1"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chemeClr val="dk1"/>
              </a:buClr>
              <a:buSzPts val="1700"/>
              <a:buFont typeface="Inter"/>
              <a:buNone/>
            </a:pPr>
            <a:r>
              <a:t/>
            </a:r>
            <a:endParaRPr b="0" i="0" sz="1700" u="none" cap="none" strike="noStrike">
              <a:solidFill>
                <a:schemeClr val="dk1"/>
              </a:solidFill>
              <a:latin typeface="Inter"/>
              <a:ea typeface="Inter"/>
              <a:cs typeface="Inter"/>
              <a:sym typeface="Inter"/>
            </a:endParaRPr>
          </a:p>
          <a:p>
            <a:pPr indent="0" lvl="0" marL="0" marR="0" rtl="0" algn="ctr">
              <a:spcBef>
                <a:spcPts val="0"/>
              </a:spcBef>
              <a:spcAft>
                <a:spcPts val="0"/>
              </a:spcAft>
              <a:buClr>
                <a:srgbClr val="111827"/>
              </a:buClr>
              <a:buSzPts val="1700"/>
              <a:buFont typeface="Inter"/>
              <a:buNone/>
            </a:pPr>
            <a:r>
              <a:rPr b="0" i="0" lang="en-US" sz="1700" u="none" cap="none" strike="noStrike">
                <a:solidFill>
                  <a:srgbClr val="111827"/>
                </a:solidFill>
                <a:latin typeface="Inter"/>
                <a:ea typeface="Inter"/>
                <a:cs typeface="Inter"/>
                <a:sym typeface="Inter"/>
              </a:rPr>
              <a:t>Act as a principal instructional designer. I am creating [material] for [audience]. The purpose is to help learners [do what]. Learners will use this [when/where/how]. Use plain language. Design with accessibility in mind. Before drafting, identify assumptions.</a:t>
            </a:r>
            <a:endParaRPr b="0" i="0" sz="1700" u="none" cap="none" strike="noStrike">
              <a:solidFill>
                <a:schemeClr val="dk1"/>
              </a:solidFill>
              <a:latin typeface="Inter"/>
              <a:ea typeface="Inter"/>
              <a:cs typeface="Inter"/>
              <a:sym typeface="Inter"/>
            </a:endParaRPr>
          </a:p>
        </p:txBody>
      </p:sp>
      <p:sp>
        <p:nvSpPr>
          <p:cNvPr id="113" name="Google Shape;113;p7"/>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14" name="Google Shape;114;p7"/>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19" name="Shape 119"/>
        <p:cNvGrpSpPr/>
        <p:nvPr/>
      </p:nvGrpSpPr>
      <p:grpSpPr>
        <a:xfrm>
          <a:off x="0" y="0"/>
          <a:ext cx="0" cy="0"/>
          <a:chOff x="0" y="0"/>
          <a:chExt cx="0" cy="0"/>
        </a:xfrm>
      </p:grpSpPr>
      <p:sp>
        <p:nvSpPr>
          <p:cNvPr id="120" name="Google Shape;120;p8"/>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21" name="Google Shape;121;p8"/>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Objectives are a design tool</a:t>
            </a:r>
            <a:endParaRPr b="0" i="0" sz="2800" u="none" cap="none" strike="noStrike">
              <a:solidFill>
                <a:schemeClr val="dk1"/>
              </a:solidFill>
              <a:latin typeface="Inter"/>
              <a:ea typeface="Inter"/>
              <a:cs typeface="Inter"/>
              <a:sym typeface="Inter"/>
            </a:endParaRPr>
          </a:p>
        </p:txBody>
      </p:sp>
      <p:cxnSp>
        <p:nvCxnSpPr>
          <p:cNvPr id="122" name="Google Shape;122;p8"/>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23" name="Google Shape;123;p8"/>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24" name="Google Shape;124;p8"/>
          <p:cNvSpPr/>
          <p:nvPr/>
        </p:nvSpPr>
        <p:spPr>
          <a:xfrm>
            <a:off x="749808" y="1691640"/>
            <a:ext cx="7178040" cy="114300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3600"/>
              <a:buFont typeface="Inter"/>
              <a:buNone/>
            </a:pPr>
            <a:r>
              <a:rPr b="1" i="0" lang="en-US" sz="3600" u="none" cap="none" strike="noStrike">
                <a:solidFill>
                  <a:srgbClr val="111827"/>
                </a:solidFill>
                <a:latin typeface="Inter"/>
                <a:ea typeface="Inter"/>
                <a:cs typeface="Inter"/>
                <a:sym typeface="Inter"/>
              </a:rPr>
              <a:t>Objectives help us decide what belongs.</a:t>
            </a:r>
            <a:endParaRPr b="0" i="0" sz="3600" u="none" cap="none" strike="noStrike">
              <a:solidFill>
                <a:schemeClr val="dk1"/>
              </a:solidFill>
              <a:latin typeface="Inter"/>
              <a:ea typeface="Inter"/>
              <a:cs typeface="Inter"/>
              <a:sym typeface="Inter"/>
            </a:endParaRPr>
          </a:p>
        </p:txBody>
      </p:sp>
      <p:sp>
        <p:nvSpPr>
          <p:cNvPr id="125" name="Google Shape;125;p8"/>
          <p:cNvSpPr/>
          <p:nvPr/>
        </p:nvSpPr>
        <p:spPr>
          <a:xfrm>
            <a:off x="786384" y="3017520"/>
            <a:ext cx="6812280" cy="1188720"/>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526071"/>
              </a:buClr>
              <a:buSzPts val="1700"/>
              <a:buFont typeface="Inter"/>
              <a:buNone/>
            </a:pPr>
            <a:r>
              <a:rPr b="0" i="0" lang="en-US" sz="1700" u="none" cap="none" strike="noStrike">
                <a:solidFill>
                  <a:srgbClr val="526071"/>
                </a:solidFill>
                <a:latin typeface="Inter"/>
                <a:ea typeface="Inter"/>
                <a:cs typeface="Inter"/>
                <a:sym typeface="Inter"/>
              </a:rPr>
              <a:t>They connect content, practice, feedback, and assessment to learner performance.</a:t>
            </a:r>
            <a:endParaRPr b="0" i="0" sz="1700" u="none" cap="none" strike="noStrike">
              <a:solidFill>
                <a:schemeClr val="dk1"/>
              </a:solidFill>
              <a:latin typeface="Inter"/>
              <a:ea typeface="Inter"/>
              <a:cs typeface="Inter"/>
              <a:sym typeface="Inter"/>
            </a:endParaRPr>
          </a:p>
        </p:txBody>
      </p:sp>
      <p:sp>
        <p:nvSpPr>
          <p:cNvPr id="126" name="Google Shape;126;p8"/>
          <p:cNvSpPr/>
          <p:nvPr/>
        </p:nvSpPr>
        <p:spPr>
          <a:xfrm>
            <a:off x="8732520" y="1874520"/>
            <a:ext cx="1463040" cy="146304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rgbClr val="7C49F3"/>
              </a:buClr>
              <a:buSzPts val="9600"/>
              <a:buFont typeface="Inter"/>
              <a:buNone/>
            </a:pPr>
            <a:r>
              <a:rPr b="1" i="0" lang="en-US" sz="9600" u="none" cap="none" strike="noStrike">
                <a:solidFill>
                  <a:srgbClr val="7C49F3"/>
                </a:solidFill>
                <a:latin typeface="Inter"/>
                <a:ea typeface="Inter"/>
                <a:cs typeface="Inter"/>
                <a:sym typeface="Inter"/>
              </a:rPr>
              <a:t>?</a:t>
            </a:r>
            <a:endParaRPr b="0" i="0" sz="9600" u="none" cap="none" strike="noStrike">
              <a:solidFill>
                <a:schemeClr val="dk1"/>
              </a:solidFill>
              <a:latin typeface="Inter"/>
              <a:ea typeface="Inter"/>
              <a:cs typeface="Inter"/>
              <a:sym typeface="Inter"/>
            </a:endParaRPr>
          </a:p>
        </p:txBody>
      </p:sp>
      <p:sp>
        <p:nvSpPr>
          <p:cNvPr id="127" name="Google Shape;127;p8"/>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28" name="Google Shape;128;p8"/>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33" name="Shape 133"/>
        <p:cNvGrpSpPr/>
        <p:nvPr/>
      </p:nvGrpSpPr>
      <p:grpSpPr>
        <a:xfrm>
          <a:off x="0" y="0"/>
          <a:ext cx="0" cy="0"/>
          <a:chOff x="0" y="0"/>
          <a:chExt cx="0" cy="0"/>
        </a:xfrm>
      </p:grpSpPr>
      <p:sp>
        <p:nvSpPr>
          <p:cNvPr id="134" name="Google Shape;134;p9"/>
          <p:cNvSpPr/>
          <p:nvPr/>
        </p:nvSpPr>
        <p:spPr>
          <a:xfrm>
            <a:off x="502920" y="320040"/>
            <a:ext cx="2743200" cy="22860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850"/>
              <a:buFont typeface="Inter"/>
              <a:buNone/>
            </a:pPr>
            <a:r>
              <a:rPr b="1" i="0" lang="en-US" sz="1750" u="none" cap="none" strike="noStrike">
                <a:solidFill>
                  <a:srgbClr val="0F8CA4"/>
                </a:solidFill>
                <a:latin typeface="Inter"/>
                <a:ea typeface="Inter"/>
                <a:cs typeface="Inter"/>
                <a:sym typeface="Inter"/>
              </a:rPr>
              <a:t>KEY IDEA</a:t>
            </a:r>
            <a:endParaRPr b="0" i="0" sz="1750" u="none" cap="none" strike="noStrike">
              <a:solidFill>
                <a:schemeClr val="dk1"/>
              </a:solidFill>
              <a:latin typeface="Inter"/>
              <a:ea typeface="Inter"/>
              <a:cs typeface="Inter"/>
              <a:sym typeface="Inter"/>
            </a:endParaRPr>
          </a:p>
        </p:txBody>
      </p:sp>
      <p:sp>
        <p:nvSpPr>
          <p:cNvPr id="135" name="Google Shape;135;p9"/>
          <p:cNvSpPr/>
          <p:nvPr/>
        </p:nvSpPr>
        <p:spPr>
          <a:xfrm>
            <a:off x="502920" y="621792"/>
            <a:ext cx="10881360" cy="566928"/>
          </a:xfrm>
          <a:prstGeom prst="rect">
            <a:avLst/>
          </a:prstGeom>
          <a:noFill/>
          <a:ln>
            <a:noFill/>
          </a:ln>
        </p:spPr>
        <p:txBody>
          <a:bodyPr anchorCtr="0" anchor="ctr" bIns="45700" lIns="91425" spcFirstLastPara="1" rIns="91425" wrap="square" tIns="45700">
            <a:normAutofit/>
          </a:bodyPr>
          <a:lstStyle/>
          <a:p>
            <a:pPr indent="0" lvl="0" marL="0" marR="0" rtl="0" algn="l">
              <a:spcBef>
                <a:spcPts val="0"/>
              </a:spcBef>
              <a:spcAft>
                <a:spcPts val="0"/>
              </a:spcAft>
              <a:buClr>
                <a:srgbClr val="111827"/>
              </a:buClr>
              <a:buSzPts val="2800"/>
              <a:buFont typeface="Inter"/>
              <a:buNone/>
            </a:pPr>
            <a:r>
              <a:rPr b="1" i="0" lang="en-US" sz="2800" u="none" cap="none" strike="noStrike">
                <a:solidFill>
                  <a:srgbClr val="111827"/>
                </a:solidFill>
                <a:latin typeface="Inter"/>
                <a:ea typeface="Inter"/>
                <a:cs typeface="Inter"/>
                <a:sym typeface="Inter"/>
              </a:rPr>
              <a:t>Better objective levels</a:t>
            </a:r>
            <a:endParaRPr b="0" i="0" sz="2800" u="none" cap="none" strike="noStrike">
              <a:solidFill>
                <a:schemeClr val="dk1"/>
              </a:solidFill>
              <a:latin typeface="Inter"/>
              <a:ea typeface="Inter"/>
              <a:cs typeface="Inter"/>
              <a:sym typeface="Inter"/>
            </a:endParaRPr>
          </a:p>
        </p:txBody>
      </p:sp>
      <p:cxnSp>
        <p:nvCxnSpPr>
          <p:cNvPr id="136" name="Google Shape;136;p9"/>
          <p:cNvCxnSpPr/>
          <p:nvPr/>
        </p:nvCxnSpPr>
        <p:spPr>
          <a:xfrm>
            <a:off x="502920" y="1298448"/>
            <a:ext cx="10789920" cy="0"/>
          </a:xfrm>
          <a:prstGeom prst="straightConnector1">
            <a:avLst/>
          </a:prstGeom>
          <a:noFill/>
          <a:ln cap="flat" cmpd="sng" w="12700">
            <a:solidFill>
              <a:srgbClr val="E5E7EB"/>
            </a:solidFill>
            <a:prstDash val="solid"/>
            <a:round/>
            <a:headEnd len="sm" w="sm" type="none"/>
            <a:tailEnd len="sm" w="sm" type="none"/>
          </a:ln>
        </p:spPr>
      </p:cxnSp>
      <p:cxnSp>
        <p:nvCxnSpPr>
          <p:cNvPr id="137" name="Google Shape;137;p9"/>
          <p:cNvCxnSpPr/>
          <p:nvPr/>
        </p:nvCxnSpPr>
        <p:spPr>
          <a:xfrm>
            <a:off x="502920" y="6263640"/>
            <a:ext cx="2011680" cy="0"/>
          </a:xfrm>
          <a:prstGeom prst="straightConnector1">
            <a:avLst/>
          </a:prstGeom>
          <a:noFill/>
          <a:ln cap="flat" cmpd="sng" w="38100">
            <a:solidFill>
              <a:srgbClr val="FF6BBB"/>
            </a:solidFill>
            <a:prstDash val="solid"/>
            <a:round/>
            <a:headEnd len="sm" w="sm" type="none"/>
            <a:tailEnd len="sm" w="sm" type="none"/>
          </a:ln>
        </p:spPr>
      </p:cxnSp>
      <p:sp>
        <p:nvSpPr>
          <p:cNvPr id="138" name="Google Shape;138;p9"/>
          <p:cNvSpPr/>
          <p:nvPr/>
        </p:nvSpPr>
        <p:spPr>
          <a:xfrm>
            <a:off x="77724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0F8CA4"/>
              </a:buClr>
              <a:buSzPts val="1700"/>
              <a:buFont typeface="Inter"/>
              <a:buNone/>
            </a:pPr>
            <a:r>
              <a:rPr b="1" i="0" lang="en-US" sz="1700" u="none" cap="none" strike="noStrike">
                <a:solidFill>
                  <a:srgbClr val="0F8CA4"/>
                </a:solidFill>
                <a:latin typeface="Inter"/>
                <a:ea typeface="Inter"/>
                <a:cs typeface="Inter"/>
                <a:sym typeface="Inter"/>
              </a:rPr>
              <a:t>Objective level</a:t>
            </a:r>
            <a:endParaRPr b="0" i="0" sz="1700" u="none" cap="none" strike="noStrike">
              <a:solidFill>
                <a:schemeClr val="dk1"/>
              </a:solidFill>
              <a:latin typeface="Inter"/>
              <a:ea typeface="Inter"/>
              <a:cs typeface="Inter"/>
              <a:sym typeface="Inter"/>
            </a:endParaRPr>
          </a:p>
        </p:txBody>
      </p:sp>
      <p:sp>
        <p:nvSpPr>
          <p:cNvPr id="139" name="Google Shape;139;p9"/>
          <p:cNvSpPr/>
          <p:nvPr/>
        </p:nvSpPr>
        <p:spPr>
          <a:xfrm>
            <a:off x="6446520" y="1600200"/>
            <a:ext cx="4663440" cy="320040"/>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7C49F3"/>
              </a:buClr>
              <a:buSzPts val="1700"/>
              <a:buFont typeface="Inter"/>
              <a:buNone/>
            </a:pPr>
            <a:r>
              <a:rPr b="1" i="0" lang="en-US" sz="1700" u="none" cap="none" strike="noStrike">
                <a:solidFill>
                  <a:srgbClr val="7C49F3"/>
                </a:solidFill>
                <a:latin typeface="Inter"/>
                <a:ea typeface="Inter"/>
                <a:cs typeface="Inter"/>
                <a:sym typeface="Inter"/>
              </a:rPr>
              <a:t>Learner action</a:t>
            </a:r>
            <a:endParaRPr b="0" i="0" sz="1700" u="none" cap="none" strike="noStrike">
              <a:solidFill>
                <a:schemeClr val="dk1"/>
              </a:solidFill>
              <a:latin typeface="Inter"/>
              <a:ea typeface="Inter"/>
              <a:cs typeface="Inter"/>
              <a:sym typeface="Inter"/>
            </a:endParaRPr>
          </a:p>
        </p:txBody>
      </p:sp>
      <p:sp>
        <p:nvSpPr>
          <p:cNvPr id="140" name="Google Shape;140;p9"/>
          <p:cNvSpPr/>
          <p:nvPr/>
        </p:nvSpPr>
        <p:spPr>
          <a:xfrm>
            <a:off x="777240" y="2103120"/>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Foundational</a:t>
            </a:r>
            <a:endParaRPr i="0" sz="1150" u="none" cap="none" strike="noStrike">
              <a:solidFill>
                <a:schemeClr val="dk1"/>
              </a:solidFill>
              <a:latin typeface="Inter"/>
              <a:ea typeface="Inter"/>
              <a:cs typeface="Inter"/>
              <a:sym typeface="Inter"/>
            </a:endParaRPr>
          </a:p>
        </p:txBody>
      </p:sp>
      <p:cxnSp>
        <p:nvCxnSpPr>
          <p:cNvPr id="141" name="Google Shape;141;p9"/>
          <p:cNvCxnSpPr/>
          <p:nvPr/>
        </p:nvCxnSpPr>
        <p:spPr>
          <a:xfrm>
            <a:off x="5394960" y="2340864"/>
            <a:ext cx="914400" cy="0"/>
          </a:xfrm>
          <a:prstGeom prst="straightConnector1">
            <a:avLst/>
          </a:prstGeom>
          <a:noFill/>
          <a:ln cap="flat" cmpd="sng" w="25400">
            <a:solidFill>
              <a:srgbClr val="FF6BBB"/>
            </a:solidFill>
            <a:prstDash val="solid"/>
            <a:round/>
            <a:headEnd len="sm" w="sm" type="none"/>
            <a:tailEnd len="med" w="med" type="triangle"/>
          </a:ln>
        </p:spPr>
      </p:cxnSp>
      <p:sp>
        <p:nvSpPr>
          <p:cNvPr id="142" name="Google Shape;142;p9"/>
          <p:cNvSpPr/>
          <p:nvPr/>
        </p:nvSpPr>
        <p:spPr>
          <a:xfrm>
            <a:off x="6446520" y="2103120"/>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Recognize, identify, recall</a:t>
            </a:r>
            <a:endParaRPr i="0" sz="1150" u="none" cap="none" strike="noStrike">
              <a:solidFill>
                <a:schemeClr val="dk1"/>
              </a:solidFill>
              <a:latin typeface="Inter"/>
              <a:ea typeface="Inter"/>
              <a:cs typeface="Inter"/>
              <a:sym typeface="Inter"/>
            </a:endParaRPr>
          </a:p>
        </p:txBody>
      </p:sp>
      <p:sp>
        <p:nvSpPr>
          <p:cNvPr id="143" name="Google Shape;143;p9"/>
          <p:cNvSpPr/>
          <p:nvPr/>
        </p:nvSpPr>
        <p:spPr>
          <a:xfrm>
            <a:off x="777240" y="2798064"/>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Application</a:t>
            </a:r>
            <a:endParaRPr i="0" sz="1150" u="none" cap="none" strike="noStrike">
              <a:solidFill>
                <a:schemeClr val="dk1"/>
              </a:solidFill>
              <a:latin typeface="Inter"/>
              <a:ea typeface="Inter"/>
              <a:cs typeface="Inter"/>
              <a:sym typeface="Inter"/>
            </a:endParaRPr>
          </a:p>
        </p:txBody>
      </p:sp>
      <p:cxnSp>
        <p:nvCxnSpPr>
          <p:cNvPr id="144" name="Google Shape;144;p9"/>
          <p:cNvCxnSpPr/>
          <p:nvPr/>
        </p:nvCxnSpPr>
        <p:spPr>
          <a:xfrm>
            <a:off x="5394960" y="3035808"/>
            <a:ext cx="914400" cy="0"/>
          </a:xfrm>
          <a:prstGeom prst="straightConnector1">
            <a:avLst/>
          </a:prstGeom>
          <a:noFill/>
          <a:ln cap="flat" cmpd="sng" w="25400">
            <a:solidFill>
              <a:srgbClr val="FF6BBB"/>
            </a:solidFill>
            <a:prstDash val="solid"/>
            <a:round/>
            <a:headEnd len="sm" w="sm" type="none"/>
            <a:tailEnd len="med" w="med" type="triangle"/>
          </a:ln>
        </p:spPr>
      </p:cxnSp>
      <p:sp>
        <p:nvSpPr>
          <p:cNvPr id="145" name="Google Shape;145;p9"/>
          <p:cNvSpPr/>
          <p:nvPr/>
        </p:nvSpPr>
        <p:spPr>
          <a:xfrm>
            <a:off x="6446520" y="2798064"/>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Use, choose, complete, apply</a:t>
            </a:r>
            <a:endParaRPr i="0" sz="1150" u="none" cap="none" strike="noStrike">
              <a:solidFill>
                <a:schemeClr val="dk1"/>
              </a:solidFill>
              <a:latin typeface="Inter"/>
              <a:ea typeface="Inter"/>
              <a:cs typeface="Inter"/>
              <a:sym typeface="Inter"/>
            </a:endParaRPr>
          </a:p>
        </p:txBody>
      </p:sp>
      <p:sp>
        <p:nvSpPr>
          <p:cNvPr id="146" name="Google Shape;146;p9"/>
          <p:cNvSpPr/>
          <p:nvPr/>
        </p:nvSpPr>
        <p:spPr>
          <a:xfrm>
            <a:off x="777240" y="3493008"/>
            <a:ext cx="4480560" cy="475488"/>
          </a:xfrm>
          <a:prstGeom prst="rect">
            <a:avLst/>
          </a:prstGeom>
          <a:solidFill>
            <a:srgbClr val="F8FAFC"/>
          </a:solidFill>
          <a:ln cap="flat" cmpd="sng" w="12700">
            <a:solidFill>
              <a:srgbClr val="E5E7EB"/>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Performance</a:t>
            </a:r>
            <a:endParaRPr i="0" sz="1150" u="none" cap="none" strike="noStrike">
              <a:solidFill>
                <a:schemeClr val="dk1"/>
              </a:solidFill>
              <a:latin typeface="Inter"/>
              <a:ea typeface="Inter"/>
              <a:cs typeface="Inter"/>
              <a:sym typeface="Inter"/>
            </a:endParaRPr>
          </a:p>
        </p:txBody>
      </p:sp>
      <p:cxnSp>
        <p:nvCxnSpPr>
          <p:cNvPr id="147" name="Google Shape;147;p9"/>
          <p:cNvCxnSpPr/>
          <p:nvPr/>
        </p:nvCxnSpPr>
        <p:spPr>
          <a:xfrm>
            <a:off x="5394960" y="3730752"/>
            <a:ext cx="914400" cy="0"/>
          </a:xfrm>
          <a:prstGeom prst="straightConnector1">
            <a:avLst/>
          </a:prstGeom>
          <a:noFill/>
          <a:ln cap="flat" cmpd="sng" w="25400">
            <a:solidFill>
              <a:srgbClr val="FF6BBB"/>
            </a:solidFill>
            <a:prstDash val="solid"/>
            <a:round/>
            <a:headEnd len="sm" w="sm" type="none"/>
            <a:tailEnd len="med" w="med" type="triangle"/>
          </a:ln>
        </p:spPr>
      </p:cxnSp>
      <p:sp>
        <p:nvSpPr>
          <p:cNvPr id="148" name="Google Shape;148;p9"/>
          <p:cNvSpPr/>
          <p:nvPr/>
        </p:nvSpPr>
        <p:spPr>
          <a:xfrm>
            <a:off x="6446520" y="3493008"/>
            <a:ext cx="4480560" cy="475488"/>
          </a:xfrm>
          <a:prstGeom prst="rect">
            <a:avLst/>
          </a:prstGeom>
          <a:solidFill>
            <a:srgbClr val="F8F7FF"/>
          </a:solidFill>
          <a:ln cap="flat" cmpd="sng" w="12700">
            <a:solidFill>
              <a:srgbClr val="D8CDFD"/>
            </a:solidFill>
            <a:prstDash val="solid"/>
            <a:round/>
            <a:headEnd len="sm" w="sm" type="none"/>
            <a:tailEnd len="sm" w="sm" type="none"/>
          </a:ln>
        </p:spPr>
        <p:txBody>
          <a:bodyPr anchorCtr="0" anchor="ctr" bIns="1250" lIns="1250" spcFirstLastPara="1" rIns="1250" wrap="square" tIns="1250">
            <a:normAutofit/>
          </a:bodyPr>
          <a:lstStyle/>
          <a:p>
            <a:pPr indent="0" lvl="0" marL="0" marR="0" rtl="0" algn="l">
              <a:spcBef>
                <a:spcPts val="0"/>
              </a:spcBef>
              <a:spcAft>
                <a:spcPts val="0"/>
              </a:spcAft>
              <a:buClr>
                <a:srgbClr val="111827"/>
              </a:buClr>
              <a:buSzPts val="1150"/>
              <a:buFont typeface="Inter"/>
              <a:buNone/>
            </a:pPr>
            <a:r>
              <a:rPr lang="en-US" sz="1150">
                <a:solidFill>
                  <a:srgbClr val="111827"/>
                </a:solidFill>
                <a:latin typeface="Inter"/>
                <a:ea typeface="Inter"/>
                <a:cs typeface="Inter"/>
                <a:sym typeface="Inter"/>
              </a:rPr>
              <a:t>   </a:t>
            </a:r>
            <a:r>
              <a:rPr i="0" lang="en-US" sz="1150" u="none" cap="none" strike="noStrike">
                <a:solidFill>
                  <a:srgbClr val="111827"/>
                </a:solidFill>
                <a:latin typeface="Inter"/>
                <a:ea typeface="Inter"/>
                <a:cs typeface="Inter"/>
                <a:sym typeface="Inter"/>
              </a:rPr>
              <a:t>Do the task in context</a:t>
            </a:r>
            <a:endParaRPr i="0" sz="1150" u="none" cap="none" strike="noStrike">
              <a:solidFill>
                <a:schemeClr val="dk1"/>
              </a:solidFill>
              <a:latin typeface="Inter"/>
              <a:ea typeface="Inter"/>
              <a:cs typeface="Inter"/>
              <a:sym typeface="Inter"/>
            </a:endParaRPr>
          </a:p>
        </p:txBody>
      </p:sp>
      <p:sp>
        <p:nvSpPr>
          <p:cNvPr id="149" name="Google Shape;149;p9"/>
          <p:cNvSpPr/>
          <p:nvPr/>
        </p:nvSpPr>
        <p:spPr>
          <a:xfrm>
            <a:off x="502920" y="6492240"/>
            <a:ext cx="4114800" cy="201168"/>
          </a:xfrm>
          <a:prstGeom prst="rect">
            <a:avLst/>
          </a:prstGeom>
          <a:noFill/>
          <a:ln>
            <a:noFill/>
          </a:ln>
        </p:spPr>
        <p:txBody>
          <a:bodyPr anchorCtr="0" anchor="ctr" bIns="45700" lIns="91425" spcFirstLastPara="1" rIns="91425" wrap="square" tIns="45700">
            <a:noAutofit/>
          </a:bodyPr>
          <a:lstStyle/>
          <a:p>
            <a:pPr indent="0" lvl="0" marL="0" marR="0" rtl="0" algn="l">
              <a:spcBef>
                <a:spcPts val="0"/>
              </a:spcBef>
              <a:spcAft>
                <a:spcPts val="0"/>
              </a:spcAft>
              <a:buClr>
                <a:srgbClr val="9AA3B2"/>
              </a:buClr>
              <a:buSzPts val="750"/>
              <a:buFont typeface="Inter"/>
              <a:buNone/>
            </a:pPr>
            <a:r>
              <a:rPr b="0" i="0" lang="en-US" sz="750" u="none" cap="none" strike="noStrike">
                <a:solidFill>
                  <a:srgbClr val="9AA3B2"/>
                </a:solidFill>
                <a:latin typeface="Inter"/>
                <a:ea typeface="Inter"/>
                <a:cs typeface="Inter"/>
                <a:sym typeface="Inter"/>
              </a:rPr>
              <a:t>Session 1 · Foundations</a:t>
            </a:r>
            <a:endParaRPr b="0" i="0" sz="750" u="none" cap="none" strike="noStrike">
              <a:solidFill>
                <a:schemeClr val="dk1"/>
              </a:solidFill>
              <a:latin typeface="Inter"/>
              <a:ea typeface="Inter"/>
              <a:cs typeface="Inter"/>
              <a:sym typeface="Inter"/>
            </a:endParaRPr>
          </a:p>
        </p:txBody>
      </p:sp>
      <p:sp>
        <p:nvSpPr>
          <p:cNvPr id="150" name="Google Shape;150;p9"/>
          <p:cNvSpPr/>
          <p:nvPr/>
        </p:nvSpPr>
        <p:spPr>
          <a:xfrm>
            <a:off x="7818120" y="6492165"/>
            <a:ext cx="4114800" cy="201300"/>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Clr>
                <a:srgbClr val="9AA3B2"/>
              </a:buClr>
              <a:buSzPts val="750"/>
              <a:buFont typeface="Inter"/>
              <a:buNone/>
            </a:pPr>
            <a:r>
              <a:rPr lang="en-US" sz="750">
                <a:solidFill>
                  <a:srgbClr val="9AA3B2"/>
                </a:solidFill>
                <a:latin typeface="Inter"/>
                <a:ea typeface="Inter"/>
                <a:cs typeface="Inter"/>
                <a:sym typeface="Inter"/>
              </a:rPr>
              <a:t>© Amanda Douvier</a:t>
            </a:r>
            <a:endParaRPr b="0" i="0" sz="750" u="none" cap="none" strike="noStrike">
              <a:solidFill>
                <a:schemeClr val="dk1"/>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2026-06-24T03:16:09Z</dcterms:created>
  <dc:creator>Amanda Douvier</dc:creator>
</cp:coreProperties>
</file>